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wav"/>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7.xml" ContentType="application/vnd.openxmlformats-officedocument.theme+xml"/>
  <Override PartName="/ppt/slideLayouts/slideLayout31.xml" ContentType="application/vnd.openxmlformats-officedocument.presentationml.slideLayout+xml"/>
  <Override PartName="/ppt/theme/theme18.xml" ContentType="application/vnd.openxmlformats-officedocument.theme+xml"/>
  <Override PartName="/ppt/slideLayouts/slideLayout32.xml" ContentType="application/vnd.openxmlformats-officedocument.presentationml.slideLayout+xml"/>
  <Override PartName="/ppt/theme/theme19.xml" ContentType="application/vnd.openxmlformats-officedocument.theme+xml"/>
  <Override PartName="/ppt/slideLayouts/slideLayout33.xml" ContentType="application/vnd.openxmlformats-officedocument.presentationml.slideLayout+xml"/>
  <Override PartName="/ppt/theme/theme20.xml" ContentType="application/vnd.openxmlformats-officedocument.theme+xml"/>
  <Override PartName="/ppt/slideLayouts/slideLayout34.xml" ContentType="application/vnd.openxmlformats-officedocument.presentationml.slideLayout+xml"/>
  <Override PartName="/ppt/theme/theme21.xml" ContentType="application/vnd.openxmlformats-officedocument.theme+xml"/>
  <Override PartName="/ppt/slideLayouts/slideLayout35.xml" ContentType="application/vnd.openxmlformats-officedocument.presentationml.slideLayout+xml"/>
  <Override PartName="/ppt/theme/theme22.xml" ContentType="application/vnd.openxmlformats-officedocument.theme+xml"/>
  <Override PartName="/ppt/slideLayouts/slideLayout36.xml" ContentType="application/vnd.openxmlformats-officedocument.presentationml.slideLayout+xml"/>
  <Override PartName="/ppt/theme/theme23.xml" ContentType="application/vnd.openxmlformats-officedocument.theme+xml"/>
  <Override PartName="/ppt/slideLayouts/slideLayout37.xml" ContentType="application/vnd.openxmlformats-officedocument.presentationml.slideLayout+xml"/>
  <Override PartName="/ppt/theme/theme24.xml" ContentType="application/vnd.openxmlformats-officedocument.theme+xml"/>
  <Override PartName="/ppt/slideLayouts/slideLayout38.xml" ContentType="application/vnd.openxmlformats-officedocument.presentationml.slideLayout+xml"/>
  <Override PartName="/ppt/theme/theme25.xml" ContentType="application/vnd.openxmlformats-officedocument.theme+xml"/>
  <Override PartName="/ppt/slideLayouts/slideLayout39.xml" ContentType="application/vnd.openxmlformats-officedocument.presentationml.slideLayout+xml"/>
  <Override PartName="/ppt/theme/theme26.xml" ContentType="application/vnd.openxmlformats-officedocument.theme+xml"/>
  <Override PartName="/ppt/slideLayouts/slideLayout40.xml" ContentType="application/vnd.openxmlformats-officedocument.presentationml.slideLayout+xml"/>
  <Override PartName="/ppt/theme/theme27.xml" ContentType="application/vnd.openxmlformats-officedocument.theme+xml"/>
  <Override PartName="/ppt/slideLayouts/slideLayout41.xml" ContentType="application/vnd.openxmlformats-officedocument.presentationml.slideLayout+xml"/>
  <Override PartName="/ppt/theme/theme28.xml" ContentType="application/vnd.openxmlformats-officedocument.theme+xml"/>
  <Override PartName="/ppt/slideLayouts/slideLayout42.xml" ContentType="application/vnd.openxmlformats-officedocument.presentationml.slideLayout+xml"/>
  <Override PartName="/ppt/theme/theme29.xml" ContentType="application/vnd.openxmlformats-officedocument.theme+xml"/>
  <Override PartName="/ppt/slideLayouts/slideLayout43.xml" ContentType="application/vnd.openxmlformats-officedocument.presentationml.slideLayout+xml"/>
  <Override PartName="/ppt/theme/theme30.xml" ContentType="application/vnd.openxmlformats-officedocument.theme+xml"/>
  <Override PartName="/ppt/slideLayouts/slideLayout44.xml" ContentType="application/vnd.openxmlformats-officedocument.presentationml.slideLayout+xml"/>
  <Override PartName="/ppt/theme/theme31.xml" ContentType="application/vnd.openxmlformats-officedocument.theme+xml"/>
  <Override PartName="/ppt/slideLayouts/slideLayout45.xml" ContentType="application/vnd.openxmlformats-officedocument.presentationml.slideLayout+xml"/>
  <Override PartName="/ppt/theme/theme32.xml" ContentType="application/vnd.openxmlformats-officedocument.theme+xml"/>
  <Override PartName="/ppt/slideLayouts/slideLayout46.xml" ContentType="application/vnd.openxmlformats-officedocument.presentationml.slideLayout+xml"/>
  <Override PartName="/ppt/theme/theme33.xml" ContentType="application/vnd.openxmlformats-officedocument.theme+xml"/>
  <Override PartName="/ppt/slideLayouts/slideLayout47.xml" ContentType="application/vnd.openxmlformats-officedocument.presentationml.slideLayout+xml"/>
  <Override PartName="/ppt/theme/theme34.xml" ContentType="application/vnd.openxmlformats-officedocument.theme+xml"/>
  <Override PartName="/ppt/slideLayouts/slideLayout48.xml" ContentType="application/vnd.openxmlformats-officedocument.presentationml.slideLayout+xml"/>
  <Override PartName="/ppt/theme/theme35.xml" ContentType="application/vnd.openxmlformats-officedocument.theme+xml"/>
  <Override PartName="/ppt/slideLayouts/slideLayout49.xml" ContentType="application/vnd.openxmlformats-officedocument.presentationml.slideLayout+xml"/>
  <Override PartName="/ppt/theme/theme36.xml" ContentType="application/vnd.openxmlformats-officedocument.theme+xml"/>
  <Override PartName="/ppt/slideLayouts/slideLayout50.xml" ContentType="application/vnd.openxmlformats-officedocument.presentationml.slideLayout+xml"/>
  <Override PartName="/ppt/theme/theme37.xml" ContentType="application/vnd.openxmlformats-officedocument.theme+xml"/>
  <Override PartName="/ppt/slideLayouts/slideLayout51.xml" ContentType="application/vnd.openxmlformats-officedocument.presentationml.slideLayout+xml"/>
  <Override PartName="/ppt/theme/theme38.xml" ContentType="application/vnd.openxmlformats-officedocument.theme+xml"/>
  <Override PartName="/ppt/slideLayouts/slideLayout52.xml" ContentType="application/vnd.openxmlformats-officedocument.presentationml.slideLayout+xml"/>
  <Override PartName="/ppt/theme/theme39.xml" ContentType="application/vnd.openxmlformats-officedocument.theme+xml"/>
  <Override PartName="/ppt/slideLayouts/slideLayout53.xml" ContentType="application/vnd.openxmlformats-officedocument.presentationml.slideLayout+xml"/>
  <Override PartName="/ppt/theme/theme40.xml" ContentType="application/vnd.openxmlformats-officedocument.theme+xml"/>
  <Override PartName="/ppt/slideLayouts/slideLayout54.xml" ContentType="application/vnd.openxmlformats-officedocument.presentationml.slideLayout+xml"/>
  <Override PartName="/ppt/theme/theme41.xml" ContentType="application/vnd.openxmlformats-officedocument.theme+xml"/>
  <Override PartName="/ppt/slideLayouts/slideLayout55.xml" ContentType="application/vnd.openxmlformats-officedocument.presentationml.slideLayout+xml"/>
  <Override PartName="/ppt/theme/theme42.xml" ContentType="application/vnd.openxmlformats-officedocument.theme+xml"/>
  <Override PartName="/ppt/slideLayouts/slideLayout56.xml" ContentType="application/vnd.openxmlformats-officedocument.presentationml.slideLayout+xml"/>
  <Override PartName="/ppt/theme/theme43.xml" ContentType="application/vnd.openxmlformats-officedocument.theme+xml"/>
  <Override PartName="/ppt/slideLayouts/slideLayout57.xml" ContentType="application/vnd.openxmlformats-officedocument.presentationml.slideLayout+xml"/>
  <Override PartName="/ppt/theme/theme44.xml" ContentType="application/vnd.openxmlformats-officedocument.theme+xml"/>
  <Override PartName="/ppt/slideLayouts/slideLayout58.xml" ContentType="application/vnd.openxmlformats-officedocument.presentationml.slideLayout+xml"/>
  <Override PartName="/ppt/theme/theme45.xml" ContentType="application/vnd.openxmlformats-officedocument.theme+xml"/>
  <Override PartName="/ppt/theme/theme46.xml" ContentType="application/vnd.openxmlformats-officedocument.theme+xml"/>
  <Override PartName="/ppt/theme/theme4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66" r:id="rId5"/>
    <p:sldMasterId id="2147483668" r:id="rId6"/>
    <p:sldMasterId id="2147483670" r:id="rId7"/>
    <p:sldMasterId id="2147483672" r:id="rId8"/>
    <p:sldMasterId id="2147483674" r:id="rId9"/>
    <p:sldMasterId id="2147483676" r:id="rId10"/>
    <p:sldMasterId id="2147483678" r:id="rId11"/>
    <p:sldMasterId id="2147483680" r:id="rId12"/>
    <p:sldMasterId id="2147483682" r:id="rId13"/>
    <p:sldMasterId id="2147483684" r:id="rId14"/>
    <p:sldMasterId id="2147483686" r:id="rId15"/>
    <p:sldMasterId id="2147483688" r:id="rId16"/>
    <p:sldMasterId id="2147483690" r:id="rId17"/>
    <p:sldMasterId id="2147483695" r:id="rId18"/>
    <p:sldMasterId id="2147483697" r:id="rId19"/>
    <p:sldMasterId id="2147483699" r:id="rId20"/>
    <p:sldMasterId id="2147483701" r:id="rId21"/>
    <p:sldMasterId id="2147483703" r:id="rId22"/>
    <p:sldMasterId id="2147483705" r:id="rId23"/>
    <p:sldMasterId id="2147483707" r:id="rId24"/>
    <p:sldMasterId id="2147483709" r:id="rId25"/>
    <p:sldMasterId id="2147483711" r:id="rId26"/>
    <p:sldMasterId id="2147483713" r:id="rId27"/>
    <p:sldMasterId id="2147483715" r:id="rId28"/>
    <p:sldMasterId id="2147483717" r:id="rId29"/>
    <p:sldMasterId id="2147483719" r:id="rId30"/>
    <p:sldMasterId id="2147483721" r:id="rId31"/>
    <p:sldMasterId id="2147483723" r:id="rId32"/>
    <p:sldMasterId id="2147483725" r:id="rId33"/>
    <p:sldMasterId id="2147483727" r:id="rId34"/>
    <p:sldMasterId id="2147483729" r:id="rId35"/>
    <p:sldMasterId id="2147483731" r:id="rId36"/>
    <p:sldMasterId id="2147483733" r:id="rId37"/>
    <p:sldMasterId id="2147483735" r:id="rId38"/>
    <p:sldMasterId id="2147483737" r:id="rId39"/>
    <p:sldMasterId id="2147483739" r:id="rId40"/>
    <p:sldMasterId id="2147483741" r:id="rId41"/>
    <p:sldMasterId id="2147483743" r:id="rId42"/>
    <p:sldMasterId id="2147483745" r:id="rId43"/>
    <p:sldMasterId id="2147483747" r:id="rId44"/>
    <p:sldMasterId id="2147483749" r:id="rId45"/>
  </p:sldMasterIdLst>
  <p:notesMasterIdLst>
    <p:notesMasterId r:id="rId134"/>
  </p:notesMasterIdLst>
  <p:handoutMasterIdLst>
    <p:handoutMasterId r:id="rId135"/>
  </p:handoutMasterIdLst>
  <p:sldIdLst>
    <p:sldId id="356" r:id="rId46"/>
    <p:sldId id="371" r:id="rId47"/>
    <p:sldId id="372" r:id="rId48"/>
    <p:sldId id="373" r:id="rId49"/>
    <p:sldId id="374" r:id="rId50"/>
    <p:sldId id="375" r:id="rId51"/>
    <p:sldId id="376" r:id="rId52"/>
    <p:sldId id="377" r:id="rId53"/>
    <p:sldId id="378" r:id="rId54"/>
    <p:sldId id="379" r:id="rId55"/>
    <p:sldId id="380" r:id="rId56"/>
    <p:sldId id="381" r:id="rId57"/>
    <p:sldId id="382" r:id="rId58"/>
    <p:sldId id="383" r:id="rId59"/>
    <p:sldId id="384" r:id="rId60"/>
    <p:sldId id="385" r:id="rId61"/>
    <p:sldId id="386" r:id="rId62"/>
    <p:sldId id="387" r:id="rId63"/>
    <p:sldId id="388" r:id="rId64"/>
    <p:sldId id="389" r:id="rId65"/>
    <p:sldId id="390" r:id="rId66"/>
    <p:sldId id="391" r:id="rId67"/>
    <p:sldId id="392" r:id="rId68"/>
    <p:sldId id="393" r:id="rId69"/>
    <p:sldId id="394" r:id="rId70"/>
    <p:sldId id="395" r:id="rId71"/>
    <p:sldId id="397" r:id="rId72"/>
    <p:sldId id="398" r:id="rId73"/>
    <p:sldId id="399" r:id="rId74"/>
    <p:sldId id="400" r:id="rId75"/>
    <p:sldId id="401" r:id="rId76"/>
    <p:sldId id="402" r:id="rId77"/>
    <p:sldId id="403" r:id="rId78"/>
    <p:sldId id="404" r:id="rId79"/>
    <p:sldId id="405" r:id="rId80"/>
    <p:sldId id="406" r:id="rId81"/>
    <p:sldId id="407" r:id="rId82"/>
    <p:sldId id="408" r:id="rId83"/>
    <p:sldId id="409" r:id="rId84"/>
    <p:sldId id="410" r:id="rId85"/>
    <p:sldId id="411" r:id="rId86"/>
    <p:sldId id="412" r:id="rId87"/>
    <p:sldId id="413" r:id="rId88"/>
    <p:sldId id="414" r:id="rId89"/>
    <p:sldId id="415" r:id="rId90"/>
    <p:sldId id="416" r:id="rId91"/>
    <p:sldId id="417" r:id="rId92"/>
    <p:sldId id="418" r:id="rId93"/>
    <p:sldId id="419" r:id="rId94"/>
    <p:sldId id="420" r:id="rId95"/>
    <p:sldId id="421" r:id="rId96"/>
    <p:sldId id="422" r:id="rId97"/>
    <p:sldId id="423" r:id="rId98"/>
    <p:sldId id="424" r:id="rId99"/>
    <p:sldId id="256" r:id="rId100"/>
    <p:sldId id="320" r:id="rId101"/>
    <p:sldId id="316" r:id="rId102"/>
    <p:sldId id="334" r:id="rId103"/>
    <p:sldId id="337" r:id="rId104"/>
    <p:sldId id="350" r:id="rId105"/>
    <p:sldId id="351" r:id="rId106"/>
    <p:sldId id="339" r:id="rId107"/>
    <p:sldId id="340" r:id="rId108"/>
    <p:sldId id="341" r:id="rId109"/>
    <p:sldId id="349" r:id="rId110"/>
    <p:sldId id="343" r:id="rId111"/>
    <p:sldId id="344" r:id="rId112"/>
    <p:sldId id="345" r:id="rId113"/>
    <p:sldId id="353" r:id="rId114"/>
    <p:sldId id="354" r:id="rId115"/>
    <p:sldId id="333" r:id="rId116"/>
    <p:sldId id="355" r:id="rId117"/>
    <p:sldId id="352" r:id="rId118"/>
    <p:sldId id="357" r:id="rId119"/>
    <p:sldId id="358" r:id="rId120"/>
    <p:sldId id="359" r:id="rId121"/>
    <p:sldId id="360" r:id="rId122"/>
    <p:sldId id="361" r:id="rId123"/>
    <p:sldId id="362" r:id="rId124"/>
    <p:sldId id="363" r:id="rId125"/>
    <p:sldId id="364" r:id="rId126"/>
    <p:sldId id="365" r:id="rId127"/>
    <p:sldId id="366" r:id="rId128"/>
    <p:sldId id="367" r:id="rId129"/>
    <p:sldId id="368" r:id="rId130"/>
    <p:sldId id="369" r:id="rId131"/>
    <p:sldId id="370" r:id="rId132"/>
    <p:sldId id="396" r:id="rId13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333333"/>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2" autoAdjust="0"/>
    <p:restoredTop sz="94681" autoAdjust="0"/>
  </p:normalViewPr>
  <p:slideViewPr>
    <p:cSldViewPr>
      <p:cViewPr>
        <p:scale>
          <a:sx n="77" d="100"/>
          <a:sy n="77" d="100"/>
        </p:scale>
        <p:origin x="-294"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7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 Target="slides/slide2.xml"/><Relationship Id="rId63" Type="http://schemas.openxmlformats.org/officeDocument/2006/relationships/slide" Target="slides/slide18.xml"/><Relationship Id="rId68" Type="http://schemas.openxmlformats.org/officeDocument/2006/relationships/slide" Target="slides/slide23.xml"/><Relationship Id="rId84" Type="http://schemas.openxmlformats.org/officeDocument/2006/relationships/slide" Target="slides/slide39.xml"/><Relationship Id="rId89" Type="http://schemas.openxmlformats.org/officeDocument/2006/relationships/slide" Target="slides/slide44.xml"/><Relationship Id="rId112" Type="http://schemas.openxmlformats.org/officeDocument/2006/relationships/slide" Target="slides/slide67.xml"/><Relationship Id="rId133" Type="http://schemas.openxmlformats.org/officeDocument/2006/relationships/slide" Target="slides/slide88.xml"/><Relationship Id="rId138"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6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8.xml"/><Relationship Id="rId58" Type="http://schemas.openxmlformats.org/officeDocument/2006/relationships/slide" Target="slides/slide13.xml"/><Relationship Id="rId74" Type="http://schemas.openxmlformats.org/officeDocument/2006/relationships/slide" Target="slides/slide29.xml"/><Relationship Id="rId79" Type="http://schemas.openxmlformats.org/officeDocument/2006/relationships/slide" Target="slides/slide34.xml"/><Relationship Id="rId102" Type="http://schemas.openxmlformats.org/officeDocument/2006/relationships/slide" Target="slides/slide57.xml"/><Relationship Id="rId123" Type="http://schemas.openxmlformats.org/officeDocument/2006/relationships/slide" Target="slides/slide78.xml"/><Relationship Id="rId128" Type="http://schemas.openxmlformats.org/officeDocument/2006/relationships/slide" Target="slides/slide83.xml"/><Relationship Id="rId5" Type="http://schemas.openxmlformats.org/officeDocument/2006/relationships/slideMaster" Target="slideMasters/slideMaster5.xml"/><Relationship Id="rId90" Type="http://schemas.openxmlformats.org/officeDocument/2006/relationships/slide" Target="slides/slide45.xml"/><Relationship Id="rId95" Type="http://schemas.openxmlformats.org/officeDocument/2006/relationships/slide" Target="slides/slide50.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 Target="slides/slide3.xml"/><Relationship Id="rId64" Type="http://schemas.openxmlformats.org/officeDocument/2006/relationships/slide" Target="slides/slide19.xml"/><Relationship Id="rId69" Type="http://schemas.openxmlformats.org/officeDocument/2006/relationships/slide" Target="slides/slide24.xml"/><Relationship Id="rId113" Type="http://schemas.openxmlformats.org/officeDocument/2006/relationships/slide" Target="slides/slide68.xml"/><Relationship Id="rId118" Type="http://schemas.openxmlformats.org/officeDocument/2006/relationships/slide" Target="slides/slide73.xml"/><Relationship Id="rId134" Type="http://schemas.openxmlformats.org/officeDocument/2006/relationships/notesMaster" Target="notesMasters/notesMaster1.xml"/><Relationship Id="rId13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6.xml"/><Relationship Id="rId72" Type="http://schemas.openxmlformats.org/officeDocument/2006/relationships/slide" Target="slides/slide27.xml"/><Relationship Id="rId80" Type="http://schemas.openxmlformats.org/officeDocument/2006/relationships/slide" Target="slides/slide35.xml"/><Relationship Id="rId85" Type="http://schemas.openxmlformats.org/officeDocument/2006/relationships/slide" Target="slides/slide40.xml"/><Relationship Id="rId93" Type="http://schemas.openxmlformats.org/officeDocument/2006/relationships/slide" Target="slides/slide48.xml"/><Relationship Id="rId98" Type="http://schemas.openxmlformats.org/officeDocument/2006/relationships/slide" Target="slides/slide53.xml"/><Relationship Id="rId121" Type="http://schemas.openxmlformats.org/officeDocument/2006/relationships/slide" Target="slides/slide7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1.xml"/><Relationship Id="rId59" Type="http://schemas.openxmlformats.org/officeDocument/2006/relationships/slide" Target="slides/slide14.xml"/><Relationship Id="rId67" Type="http://schemas.openxmlformats.org/officeDocument/2006/relationships/slide" Target="slides/slide22.xml"/><Relationship Id="rId103" Type="http://schemas.openxmlformats.org/officeDocument/2006/relationships/slide" Target="slides/slide58.xml"/><Relationship Id="rId108" Type="http://schemas.openxmlformats.org/officeDocument/2006/relationships/slide" Target="slides/slide63.xml"/><Relationship Id="rId116" Type="http://schemas.openxmlformats.org/officeDocument/2006/relationships/slide" Target="slides/slide71.xml"/><Relationship Id="rId124" Type="http://schemas.openxmlformats.org/officeDocument/2006/relationships/slide" Target="slides/slide79.xml"/><Relationship Id="rId129" Type="http://schemas.openxmlformats.org/officeDocument/2006/relationships/slide" Target="slides/slide84.xml"/><Relationship Id="rId137"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9.xml"/><Relationship Id="rId62" Type="http://schemas.openxmlformats.org/officeDocument/2006/relationships/slide" Target="slides/slide17.xml"/><Relationship Id="rId70" Type="http://schemas.openxmlformats.org/officeDocument/2006/relationships/slide" Target="slides/slide25.xml"/><Relationship Id="rId75" Type="http://schemas.openxmlformats.org/officeDocument/2006/relationships/slide" Target="slides/slide30.xml"/><Relationship Id="rId83" Type="http://schemas.openxmlformats.org/officeDocument/2006/relationships/slide" Target="slides/slide38.xml"/><Relationship Id="rId88" Type="http://schemas.openxmlformats.org/officeDocument/2006/relationships/slide" Target="slides/slide43.xml"/><Relationship Id="rId91" Type="http://schemas.openxmlformats.org/officeDocument/2006/relationships/slide" Target="slides/slide46.xml"/><Relationship Id="rId96" Type="http://schemas.openxmlformats.org/officeDocument/2006/relationships/slide" Target="slides/slide51.xml"/><Relationship Id="rId111" Type="http://schemas.openxmlformats.org/officeDocument/2006/relationships/slide" Target="slides/slide66.xml"/><Relationship Id="rId132"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4.xml"/><Relationship Id="rId57" Type="http://schemas.openxmlformats.org/officeDocument/2006/relationships/slide" Target="slides/slide12.xml"/><Relationship Id="rId106" Type="http://schemas.openxmlformats.org/officeDocument/2006/relationships/slide" Target="slides/slide61.xml"/><Relationship Id="rId114" Type="http://schemas.openxmlformats.org/officeDocument/2006/relationships/slide" Target="slides/slide69.xml"/><Relationship Id="rId119" Type="http://schemas.openxmlformats.org/officeDocument/2006/relationships/slide" Target="slides/slide74.xml"/><Relationship Id="rId127" Type="http://schemas.openxmlformats.org/officeDocument/2006/relationships/slide" Target="slides/slide8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7.xml"/><Relationship Id="rId60" Type="http://schemas.openxmlformats.org/officeDocument/2006/relationships/slide" Target="slides/slide15.xml"/><Relationship Id="rId65" Type="http://schemas.openxmlformats.org/officeDocument/2006/relationships/slide" Target="slides/slide20.xml"/><Relationship Id="rId73" Type="http://schemas.openxmlformats.org/officeDocument/2006/relationships/slide" Target="slides/slide28.xml"/><Relationship Id="rId78" Type="http://schemas.openxmlformats.org/officeDocument/2006/relationships/slide" Target="slides/slide33.xml"/><Relationship Id="rId81" Type="http://schemas.openxmlformats.org/officeDocument/2006/relationships/slide" Target="slides/slide36.xml"/><Relationship Id="rId86" Type="http://schemas.openxmlformats.org/officeDocument/2006/relationships/slide" Target="slides/slide41.xml"/><Relationship Id="rId94" Type="http://schemas.openxmlformats.org/officeDocument/2006/relationships/slide" Target="slides/slide49.xml"/><Relationship Id="rId99" Type="http://schemas.openxmlformats.org/officeDocument/2006/relationships/slide" Target="slides/slide54.xml"/><Relationship Id="rId101" Type="http://schemas.openxmlformats.org/officeDocument/2006/relationships/slide" Target="slides/slide56.xml"/><Relationship Id="rId122" Type="http://schemas.openxmlformats.org/officeDocument/2006/relationships/slide" Target="slides/slide77.xml"/><Relationship Id="rId130" Type="http://schemas.openxmlformats.org/officeDocument/2006/relationships/slide" Target="slides/slide85.xml"/><Relationship Id="rId13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4.xml"/><Relationship Id="rId34" Type="http://schemas.openxmlformats.org/officeDocument/2006/relationships/slideMaster" Target="slideMasters/slideMaster34.xml"/><Relationship Id="rId50" Type="http://schemas.openxmlformats.org/officeDocument/2006/relationships/slide" Target="slides/slide5.xml"/><Relationship Id="rId55" Type="http://schemas.openxmlformats.org/officeDocument/2006/relationships/slide" Target="slides/slide10.xml"/><Relationship Id="rId76" Type="http://schemas.openxmlformats.org/officeDocument/2006/relationships/slide" Target="slides/slide31.xml"/><Relationship Id="rId97" Type="http://schemas.openxmlformats.org/officeDocument/2006/relationships/slide" Target="slides/slide52.xml"/><Relationship Id="rId104" Type="http://schemas.openxmlformats.org/officeDocument/2006/relationships/slide" Target="slides/slide59.xml"/><Relationship Id="rId120" Type="http://schemas.openxmlformats.org/officeDocument/2006/relationships/slide" Target="slides/slide75.xml"/><Relationship Id="rId125" Type="http://schemas.openxmlformats.org/officeDocument/2006/relationships/slide" Target="slides/slide80.xml"/><Relationship Id="rId7" Type="http://schemas.openxmlformats.org/officeDocument/2006/relationships/slideMaster" Target="slideMasters/slideMaster7.xml"/><Relationship Id="rId71" Type="http://schemas.openxmlformats.org/officeDocument/2006/relationships/slide" Target="slides/slide26.xml"/><Relationship Id="rId92" Type="http://schemas.openxmlformats.org/officeDocument/2006/relationships/slide" Target="slides/slide4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21.xml"/><Relationship Id="rId87" Type="http://schemas.openxmlformats.org/officeDocument/2006/relationships/slide" Target="slides/slide42.xml"/><Relationship Id="rId110" Type="http://schemas.openxmlformats.org/officeDocument/2006/relationships/slide" Target="slides/slide65.xml"/><Relationship Id="rId115" Type="http://schemas.openxmlformats.org/officeDocument/2006/relationships/slide" Target="slides/slide70.xml"/><Relationship Id="rId131" Type="http://schemas.openxmlformats.org/officeDocument/2006/relationships/slide" Target="slides/slide86.xml"/><Relationship Id="rId136" Type="http://schemas.openxmlformats.org/officeDocument/2006/relationships/presProps" Target="presProps.xml"/><Relationship Id="rId61" Type="http://schemas.openxmlformats.org/officeDocument/2006/relationships/slide" Target="slides/slide16.xml"/><Relationship Id="rId82" Type="http://schemas.openxmlformats.org/officeDocument/2006/relationships/slide" Target="slides/slide3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1.xml"/><Relationship Id="rId77" Type="http://schemas.openxmlformats.org/officeDocument/2006/relationships/slide" Target="slides/slide32.xml"/><Relationship Id="rId100" Type="http://schemas.openxmlformats.org/officeDocument/2006/relationships/slide" Target="slides/slide55.xml"/><Relationship Id="rId105" Type="http://schemas.openxmlformats.org/officeDocument/2006/relationships/slide" Target="slides/slide60.xml"/><Relationship Id="rId126"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9C72D0D4-6AFB-4E77-A6C8-8C96250E9566}" type="datetimeFigureOut">
              <a:rPr lang="en-US" smtClean="0"/>
              <a:pPr/>
              <a:t>11/19/2013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8F1C0C1-9CAA-4FC7-85C8-DC99B2809326}" type="slidenum">
              <a:rPr lang="en-US" smtClean="0"/>
              <a:pPr/>
              <a:t>‹#›</a:t>
            </a:fld>
            <a:endParaRPr lang="en-US"/>
          </a:p>
        </p:txBody>
      </p:sp>
    </p:spTree>
    <p:extLst>
      <p:ext uri="{BB962C8B-B14F-4D97-AF65-F5344CB8AC3E}">
        <p14:creationId xmlns:p14="http://schemas.microsoft.com/office/powerpoint/2010/main" val="20877478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vl1pPr>
          </a:lstStyle>
          <a:p>
            <a:endParaRPr lang="en-US"/>
          </a:p>
        </p:txBody>
      </p:sp>
      <p:sp>
        <p:nvSpPr>
          <p:cNvPr id="7171"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vl1pPr>
          </a:lstStyle>
          <a:p>
            <a:endParaRPr lang="en-US"/>
          </a:p>
        </p:txBody>
      </p:sp>
      <p:sp>
        <p:nvSpPr>
          <p:cNvPr id="717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7173"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4"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vl1pPr>
          </a:lstStyle>
          <a:p>
            <a:endParaRPr lang="en-US"/>
          </a:p>
        </p:txBody>
      </p:sp>
      <p:sp>
        <p:nvSpPr>
          <p:cNvPr id="7175"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fld id="{2D85CF64-49F7-4122-9030-869F5132A68C}" type="slidenum">
              <a:rPr lang="en-US"/>
              <a:pPr/>
              <a:t>‹#›</a:t>
            </a:fld>
            <a:endParaRPr lang="en-US"/>
          </a:p>
        </p:txBody>
      </p:sp>
    </p:spTree>
    <p:extLst>
      <p:ext uri="{BB962C8B-B14F-4D97-AF65-F5344CB8AC3E}">
        <p14:creationId xmlns:p14="http://schemas.microsoft.com/office/powerpoint/2010/main" val="250215480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is all</a:t>
            </a:r>
            <a:r>
              <a:rPr lang="en-US" baseline="0" dirty="0" smtClean="0"/>
              <a:t> for my demo, but I did want to give you all one tip.  Since I think that the Health Overview will be use to you, I wanted to go over the quick way to access the profile.  </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893885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r>
              <a:rPr lang="en-US" baseline="0" dirty="0" smtClean="0"/>
              <a:t>Just to recap what we went over today. </a:t>
            </a:r>
            <a:r>
              <a:rPr lang="en-US" dirty="0"/>
              <a:t>DHDS is an interactive online data tool, which provides state level health data on adults with and without disabilities.</a:t>
            </a:r>
          </a:p>
          <a:p>
            <a:pPr defTabSz="881390"/>
            <a:endParaRPr lang="en-US" baseline="0" dirty="0" smtClean="0"/>
          </a:p>
          <a:p>
            <a:pPr defTabSz="881390"/>
            <a:r>
              <a:rPr lang="en-US" baseline="0" dirty="0" smtClean="0"/>
              <a:t>Users can view the data in two ways – by topic and by state</a:t>
            </a:r>
          </a:p>
          <a:p>
            <a:pPr defTabSz="881390"/>
            <a:endParaRPr lang="en-US" baseline="0" dirty="0" smtClean="0"/>
          </a:p>
          <a:p>
            <a:pPr defTabSz="881390"/>
            <a:r>
              <a:rPr lang="en-US" baseline="0" dirty="0" smtClean="0"/>
              <a:t>DHDS can provide you a lot of information to compare the health of adults with and without disabilities, and allows users to examine the data in several ways.  I noticed on the NCSL website that one of the Health Issues getting legislative attention is health disparities – DHDS is a great tool to easily identify and share information on disparities experienced by the population of people with disabilities.  </a:t>
            </a:r>
            <a:endParaRPr lang="en-US" dirty="0" smtClean="0"/>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826597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baseline="0" dirty="0" smtClean="0"/>
              <a:t>I want to thank you for allowing me to show you DHDS, and I hope that you will find it useful.  </a:t>
            </a:r>
          </a:p>
          <a:p>
            <a:pPr defTabSz="881390">
              <a:defRPr/>
            </a:pPr>
            <a:endParaRPr lang="en-US" baseline="0" dirty="0" smtClean="0"/>
          </a:p>
          <a:p>
            <a:pPr defTabSz="881390">
              <a:defRPr/>
            </a:pPr>
            <a:r>
              <a:rPr lang="en-US" baseline="0" dirty="0" smtClean="0"/>
              <a:t>Here again is the URL – dhds.cdc.gov.  </a:t>
            </a:r>
          </a:p>
          <a:p>
            <a:pPr defTabSz="881390">
              <a:defRPr/>
            </a:pPr>
            <a:endParaRPr lang="en-US" baseline="0" dirty="0" smtClean="0"/>
          </a:p>
          <a:p>
            <a:pPr defTabSz="881390">
              <a:defRPr/>
            </a:pPr>
            <a:r>
              <a:rPr lang="en-US" baseline="0" dirty="0" smtClean="0"/>
              <a:t>If you have any questions, or want more information on some of the features that I wasn’t able to highlight today, please feel free to email our team at dhds@cdc.gov.  We will be happy to assist you with using DHDS.  </a:t>
            </a:r>
          </a:p>
          <a:p>
            <a:pPr defTabSz="881390">
              <a:defRPr/>
            </a:pPr>
            <a:endParaRPr lang="en-US" baseline="0" dirty="0" smtClean="0"/>
          </a:p>
          <a:p>
            <a:pPr defTabSz="881390">
              <a:defRPr/>
            </a:pPr>
            <a:r>
              <a:rPr lang="en-US" baseline="0" dirty="0" smtClean="0"/>
              <a:t>We also have some materials on DHDS – a fact sheet with basic information, and an list of health indicators available.  I’d be happy to get those to you if you would like them.</a:t>
            </a:r>
          </a:p>
          <a:p>
            <a:pPr defTabSz="881390">
              <a:defRPr/>
            </a:pPr>
            <a:endParaRPr lang="en-US" baseline="0" dirty="0" smtClean="0"/>
          </a:p>
          <a:p>
            <a:pPr defTabSz="881390">
              <a:defRPr/>
            </a:pPr>
            <a:r>
              <a:rPr lang="en-US" baseline="0" dirty="0" smtClean="0"/>
              <a:t>If anyone has questions, I’d be happy to answer those now.</a:t>
            </a:r>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712674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1C8F2A-5E23-4825-A1C7-E8DA2C04D4A9}"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3802209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147356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Tract data will be added in 2014</a:t>
            </a:r>
          </a:p>
          <a:p>
            <a:r>
              <a:rPr lang="en-US" dirty="0" smtClean="0"/>
              <a:t>Limited ability to break</a:t>
            </a:r>
            <a:r>
              <a:rPr lang="en-US" baseline="0" dirty="0" smtClean="0"/>
              <a:t> things out by state</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852943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So, what is DHDS? </a:t>
            </a:r>
          </a:p>
          <a:p>
            <a:pPr defTabSz="881390">
              <a:defRPr/>
            </a:pPr>
            <a:endParaRPr lang="en-US" dirty="0"/>
          </a:p>
          <a:p>
            <a:pPr defTabSz="881390">
              <a:defRPr/>
            </a:pPr>
            <a:r>
              <a:rPr lang="en-US" dirty="0"/>
              <a:t>DHDS is a publicly available interactive online data tool, which provides state level health data on adults with and without disabilities. It allows users to easily identify health areas in which adults with disabilities are experiencing disparities in health.</a:t>
            </a:r>
            <a:endParaRPr lang="en-US" baseline="0" dirty="0" smtClean="0"/>
          </a:p>
          <a:p>
            <a:pPr defTabSz="881390">
              <a:defRPr/>
            </a:pPr>
            <a:endParaRPr lang="en-US" baseline="0" dirty="0" smtClean="0"/>
          </a:p>
          <a:p>
            <a:pPr defTabSz="881390">
              <a:defRPr/>
            </a:pPr>
            <a:r>
              <a:rPr lang="en-US" baseline="0" dirty="0" smtClean="0"/>
              <a:t>It is a reliable information source, providing timely, standardized, and consistent health data that is updated annually.</a:t>
            </a:r>
          </a:p>
          <a:p>
            <a:pPr defTabSz="881390">
              <a:defRPr/>
            </a:pPr>
            <a:r>
              <a:rPr lang="en-US" baseline="0" dirty="0" smtClean="0"/>
              <a:t>  </a:t>
            </a:r>
          </a:p>
          <a:p>
            <a:pPr defTabSz="881390">
              <a:defRPr/>
            </a:pPr>
            <a:endParaRPr lang="en-US" baseline="0" dirty="0" smtClean="0"/>
          </a:p>
          <a:p>
            <a:pPr defTabSz="881390">
              <a:defRPr/>
            </a:pP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528771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DHDS can be used to explore many types of questions on the health of adults with disabilities across the country. </a:t>
            </a:r>
          </a:p>
          <a:p>
            <a:r>
              <a:rPr lang="en-US" dirty="0"/>
              <a:t>For example, </a:t>
            </a:r>
          </a:p>
          <a:p>
            <a:r>
              <a:rPr lang="en-US" dirty="0"/>
              <a:t>You could find out the percentage of adults with disabilities in a state...</a:t>
            </a:r>
          </a:p>
          <a:p>
            <a:r>
              <a:rPr lang="en-US" dirty="0"/>
              <a:t>You could find out which state has the highest percentage of people with disabilities who are current smokers...</a:t>
            </a:r>
          </a:p>
          <a:p>
            <a:r>
              <a:rPr lang="en-US" dirty="0"/>
              <a:t>You could find out find out the percentage of adults with disabilities who are obese in each state, and further examine that by age, sex, and race/ethnicity…</a:t>
            </a:r>
          </a:p>
          <a:p>
            <a:r>
              <a:rPr lang="en-US" dirty="0"/>
              <a:t>You could find out how a particular state is doing across a range of health topics, and in which health topics are there large disparities between adults with and without disabilities.</a:t>
            </a:r>
          </a:p>
          <a:p>
            <a:r>
              <a:rPr lang="en-US" dirty="0"/>
              <a:t>These are all questions that can be answered with DHDS, and today we will focus mainly on how to answer the last question</a:t>
            </a:r>
          </a:p>
          <a:p>
            <a:endParaRPr lang="en-US" dirty="0"/>
          </a:p>
          <a:p>
            <a:endParaRPr lang="en-US" dirty="0" smtClean="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628017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data in DHS come from the Behavioral Risk Factor Surveillance</a:t>
            </a:r>
            <a:r>
              <a:rPr lang="en-US" baseline="0" dirty="0" smtClean="0"/>
              <a:t> System (BRFSS).  The BRFSS is a state-based survey that collects comprehensive demographic, health condition, health risk behavior, and preventive health data on the U.S. civilian </a:t>
            </a:r>
            <a:r>
              <a:rPr lang="en-US" baseline="0" dirty="0" err="1" smtClean="0"/>
              <a:t>noninstitutionalized</a:t>
            </a:r>
            <a:r>
              <a:rPr lang="en-US" baseline="0" dirty="0" smtClean="0"/>
              <a:t> population 18 years of age or older. </a:t>
            </a:r>
          </a:p>
          <a:p>
            <a:endParaRPr lang="en-US" baseline="0" dirty="0" smtClean="0"/>
          </a:p>
          <a:p>
            <a:r>
              <a:rPr lang="en-US" baseline="0" dirty="0" smtClean="0"/>
              <a:t>We keep the system up to date with the most recent data, so currently DHDS has information from 2004-2011.  BRFSS health data are analyzed by disability status.  This means that the health data are shown among adults with and without disabilities, and allows for easy identification of health disparities.  For example, you can view the percentage of adults with disability in Georgia who smoke, and also compare that to the percentage of adults without disability in Georgia who smoke.</a:t>
            </a:r>
          </a:p>
          <a:p>
            <a:endParaRPr lang="en-US" baseline="0" dirty="0" smtClean="0"/>
          </a:p>
          <a:p>
            <a:r>
              <a:rPr lang="en-US" baseline="0" dirty="0" smtClean="0"/>
              <a:t>There are also some health topics available by psychological distress status, and we also have disability associated health care expenditures.</a:t>
            </a:r>
            <a:endParaRPr lang="en-US" dirty="0" smtClean="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293366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last slide I showed that we have 8 demographics and 62 health topics currently available in DHDS. </a:t>
            </a:r>
          </a:p>
          <a:p>
            <a:endParaRPr lang="en-US" dirty="0"/>
          </a:p>
          <a:p>
            <a:r>
              <a:rPr lang="en-US" dirty="0"/>
              <a:t>I wanted to give you a quick overview of the health topics that we have. They are organized into these 7 categories [READ]. And I will show you in more detail when I get into the demo. </a:t>
            </a:r>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794173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in DHDS can be viewed in two ways - by topic and by state. </a:t>
            </a:r>
          </a:p>
          <a:p>
            <a:endParaRPr lang="en-US" dirty="0"/>
          </a:p>
          <a:p>
            <a:r>
              <a:rPr lang="en-US" dirty="0"/>
              <a:t>Maps &amp; Data Tables show data by topic – this shows data on one health topic across all states, through an interactive map or a data table. </a:t>
            </a:r>
          </a:p>
          <a:p>
            <a:endParaRPr lang="en-US" dirty="0"/>
          </a:p>
          <a:p>
            <a:r>
              <a:rPr lang="en-US" dirty="0"/>
              <a:t>State Profiles show data by state – this shows data across many health topics at one time, for just one state.</a:t>
            </a:r>
            <a:endParaRPr lang="en-US" dirty="0" smtClean="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656198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Let’s</a:t>
            </a:r>
            <a:r>
              <a:rPr lang="en-US" baseline="0" dirty="0" smtClean="0"/>
              <a:t> demo the system.  The URL is dhds.cdc.gov.  </a:t>
            </a:r>
          </a:p>
          <a:p>
            <a:endParaRPr lang="en-US" baseline="0" dirty="0" smtClean="0"/>
          </a:p>
          <a:p>
            <a:r>
              <a:rPr lang="en-US" baseline="0" dirty="0" smtClean="0"/>
              <a:t>This is our home page.  On the left side you see that there are several navigation links [quickly discuss].</a:t>
            </a:r>
          </a:p>
          <a:p>
            <a:endParaRPr lang="en-US" baseline="0" dirty="0" smtClean="0"/>
          </a:p>
          <a:p>
            <a:r>
              <a:rPr lang="en-US" baseline="0" dirty="0" smtClean="0"/>
              <a:t>Down the home page you see the two ways to view data that I mentioned – by indicator (topic), and by state</a:t>
            </a:r>
          </a:p>
          <a:p>
            <a:endParaRPr lang="en-US" baseline="0" dirty="0" smtClean="0"/>
          </a:p>
          <a:p>
            <a:r>
              <a:rPr lang="en-US" baseline="0" dirty="0" smtClean="0"/>
              <a:t>Further down the page you see that we have quick links to Key Topics – these link to interactive maps on these topic areas.  The maps will show you the topic, for example Body Mass Index across all states.  You will also see we have links to some quick profiles, which are our main State Profiles – there is the Disability Status Overview and Health Overview.  The Disability Status Overview shows demographic shows information on the percentage of adults with and without disability in a state.  The Health Overview shows details on nearly all of the health topics for one state.  </a:t>
            </a:r>
          </a:p>
          <a:p>
            <a:endParaRPr lang="en-US" baseline="0" dirty="0" smtClean="0"/>
          </a:p>
          <a:p>
            <a:r>
              <a:rPr lang="en-US" baseline="0" dirty="0" smtClean="0"/>
              <a:t>Toady I am going to go in to State Profiles through Browse State Profiles.  [explain tree, open whole tree to show all profiles] There are two types of profiles available – Overview Profiles and topic specific profiles.  Overview profiles show several health topics among adults with and without disabilities, and provide the difference between the two. The topic specific profiles show information on just a few indictors within a topic area, and also compare that to the U.S. &amp; territories.</a:t>
            </a:r>
          </a:p>
          <a:p>
            <a:endParaRPr lang="en-US" baseline="0" dirty="0" smtClean="0"/>
          </a:p>
          <a:p>
            <a:r>
              <a:rPr lang="en-US" baseline="0" dirty="0" smtClean="0"/>
              <a:t>First I will show you the Health Overview. [DISCUSS] </a:t>
            </a:r>
          </a:p>
          <a:p>
            <a:r>
              <a:rPr lang="en-US" baseline="0" dirty="0" smtClean="0"/>
              <a:t>The other overview profiles all have the same layout as this one, but zero in on a category if users don’t want </a:t>
            </a:r>
            <a:r>
              <a:rPr lang="en-US" i="1" baseline="0" dirty="0" smtClean="0"/>
              <a:t>all</a:t>
            </a:r>
            <a:r>
              <a:rPr lang="en-US" i="0" baseline="0" dirty="0" smtClean="0"/>
              <a:t> of the health topics.</a:t>
            </a:r>
            <a:endParaRPr lang="en-US" baseline="0" dirty="0" smtClean="0"/>
          </a:p>
          <a:p>
            <a:endParaRPr lang="en-US" baseline="0" dirty="0" smtClean="0"/>
          </a:p>
          <a:p>
            <a:r>
              <a:rPr lang="en-US" baseline="0" dirty="0" smtClean="0"/>
              <a:t>If I click State Profiles it will go back to the tree, and now I will show you Tobacco Use to show you a topic profile.</a:t>
            </a:r>
          </a:p>
          <a:p>
            <a:r>
              <a:rPr lang="en-US" baseline="0" dirty="0" smtClean="0"/>
              <a:t>The other topic profiles all have the same layout as the ones I have shown, but focus on a different topic.  </a:t>
            </a:r>
          </a:p>
          <a:p>
            <a:endParaRPr lang="en-US" baseline="0" dirty="0" smtClean="0"/>
          </a:p>
          <a:p>
            <a:r>
              <a:rPr lang="en-US" baseline="0" dirty="0" smtClean="0"/>
              <a:t>That is all that I wanted to go over for state profiles, but I did want to quickly show you the Maps section of DHDS.  Suppose you </a:t>
            </a:r>
            <a:r>
              <a:rPr lang="en-US" dirty="0"/>
              <a:t>looked at the state profile and saw a large disparity for smoking in Georgia, and you wanted to look a bit closer a how that data look across the other states. Click DHDS Home to go back to the home page, and click maps and data tables.  This section uses the same tree structures, so I will click down through the tree, and select smoking status. [CONTINUE]</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0392236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113" name="Picture 17" descr="title_art"/>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4098" name="Rectangle 2"/>
          <p:cNvSpPr>
            <a:spLocks noGrp="1" noChangeArrowheads="1"/>
          </p:cNvSpPr>
          <p:nvPr>
            <p:ph type="ctrTitle"/>
          </p:nvPr>
        </p:nvSpPr>
        <p:spPr>
          <a:xfrm>
            <a:off x="1187450" y="4473575"/>
            <a:ext cx="6856413" cy="784225"/>
          </a:xfrm>
        </p:spPr>
        <p:txBody>
          <a:bodyPr lIns="91440"/>
          <a:lstStyle>
            <a:lvl1pPr>
              <a:defRPr sz="4400"/>
            </a:lvl1pPr>
          </a:lstStyle>
          <a:p>
            <a:r>
              <a:rPr lang="en-US" smtClean="0"/>
              <a:t>Click to edit Master title style</a:t>
            </a:r>
            <a:endParaRPr lang="en-US"/>
          </a:p>
        </p:txBody>
      </p:sp>
      <p:sp>
        <p:nvSpPr>
          <p:cNvPr id="4099" name="Rectangle 3"/>
          <p:cNvSpPr>
            <a:spLocks noGrp="1" noChangeArrowheads="1"/>
          </p:cNvSpPr>
          <p:nvPr>
            <p:ph type="subTitle" idx="1"/>
          </p:nvPr>
        </p:nvSpPr>
        <p:spPr>
          <a:xfrm>
            <a:off x="1209675" y="5148263"/>
            <a:ext cx="6856413" cy="457200"/>
          </a:xfrm>
        </p:spPr>
        <p:txBody>
          <a:bodyPr wrap="none"/>
          <a:lstStyle>
            <a:lvl1pPr marL="0" indent="0">
              <a:lnSpc>
                <a:spcPts val="3200"/>
              </a:lnSpc>
              <a:spcBef>
                <a:spcPct val="0"/>
              </a:spcBef>
              <a:buFontTx/>
              <a:buNone/>
              <a:defRPr sz="3000">
                <a:solidFill>
                  <a:schemeClr val="bg1"/>
                </a:solidFill>
              </a:defRPr>
            </a:lvl1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3EC7D702-E497-4070-BAFA-0095B8855210}"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4000" y="150813"/>
            <a:ext cx="2057400" cy="5975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8625" y="150813"/>
            <a:ext cx="6022975" cy="5975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5D24C931-72BD-4A03-9D66-CF8EADCDE0AF}"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D3B99E-A850-47FC-B78B-5D90DCA7BD2E}" type="datetimeFigureOut">
              <a:rPr lang="en-US" smtClean="0">
                <a:solidFill>
                  <a:prstClr val="black">
                    <a:tint val="75000"/>
                  </a:prstClr>
                </a:solidFill>
              </a:rPr>
              <a:pPr/>
              <a:t>11/19/2013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A3D62C-E1E5-4A5C-B69D-D7AE1BADAA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067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p:txBody>
          <a:bodyPr/>
          <a:lstStyle>
            <a:lvl1pPr>
              <a:defRPr smtClean="0">
                <a:latin typeface="Helvetica Neue" charset="0"/>
                <a:ea typeface="Geneva" charset="0"/>
                <a:cs typeface="Geneva" charset="0"/>
              </a:defRPr>
            </a:lvl1pPr>
          </a:lstStyle>
          <a:p>
            <a:fld id="{74AF67DE-5C35-49AE-BA35-5E61630D1525}" type="slidenum">
              <a:rPr lang="en-US">
                <a:solidFill>
                  <a:srgbClr val="1F497D"/>
                </a:solidFill>
              </a:rPr>
              <a:pPr/>
              <a:t>‹#›</a:t>
            </a:fld>
            <a:endParaRPr lang="en-US">
              <a:solidFill>
                <a:srgbClr val="1F497D"/>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p:txBody>
          <a:bodyPr/>
          <a:lstStyle>
            <a:lvl1pPr>
              <a:defRPr smtClean="0">
                <a:latin typeface="Helvetica Neue" charset="0"/>
                <a:ea typeface="Geneva" charset="0"/>
                <a:cs typeface="Geneva" charset="0"/>
              </a:defRPr>
            </a:lvl1pPr>
          </a:lstStyle>
          <a:p>
            <a:fld id="{74AF67DE-5C35-49AE-BA35-5E61630D1525}" type="slidenum">
              <a:rPr lang="en-US">
                <a:solidFill>
                  <a:srgbClr val="1F497D"/>
                </a:solidFill>
              </a:rPr>
              <a:pPr/>
              <a:t>‹#›</a:t>
            </a:fld>
            <a:endParaRPr lang="en-US">
              <a:solidFill>
                <a:srgbClr val="1F497D"/>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43000"/>
            <a:ext cx="4040188" cy="1031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43000"/>
            <a:ext cx="4041775" cy="1031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8"/>
          <p:cNvSpPr>
            <a:spLocks noGrp="1"/>
          </p:cNvSpPr>
          <p:nvPr>
            <p:ph type="sldNum" sz="quarter" idx="10"/>
          </p:nvPr>
        </p:nvSpPr>
        <p:spPr/>
        <p:txBody>
          <a:bodyPr/>
          <a:lstStyle>
            <a:lvl1pPr>
              <a:defRPr smtClean="0">
                <a:latin typeface="Helvetica Neue" charset="0"/>
                <a:ea typeface="Geneva" charset="0"/>
                <a:cs typeface="Geneva" charset="0"/>
              </a:defRPr>
            </a:lvl1pPr>
          </a:lstStyle>
          <a:p>
            <a:fld id="{74AF67DE-5C35-49AE-BA35-5E61630D1525}" type="slidenum">
              <a:rPr lang="en-US">
                <a:solidFill>
                  <a:srgbClr val="1F497D"/>
                </a:solidFill>
              </a:rPr>
              <a:pPr/>
              <a:t>‹#›</a:t>
            </a:fld>
            <a:endParaRPr lang="en-US">
              <a:solidFill>
                <a:srgbClr val="1F497D"/>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p:txBody>
          <a:bodyPr/>
          <a:lstStyle>
            <a:lvl1pPr>
              <a:defRPr smtClean="0">
                <a:latin typeface="Helvetica Neue" charset="0"/>
                <a:ea typeface="Geneva" charset="0"/>
                <a:cs typeface="Geneva" charset="0"/>
              </a:defRPr>
            </a:lvl1pPr>
          </a:lstStyle>
          <a:p>
            <a:fld id="{74AF67DE-5C35-49AE-BA35-5E61630D1525}" type="slidenum">
              <a:rPr lang="en-US">
                <a:solidFill>
                  <a:srgbClr val="1F497D"/>
                </a:solidFill>
              </a:rPr>
              <a:pPr/>
              <a:t>‹#›</a:t>
            </a:fld>
            <a:endParaRPr lang="en-US">
              <a:solidFill>
                <a:srgbClr val="1F497D"/>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p:txBody>
          <a:bodyPr/>
          <a:lstStyle>
            <a:lvl1pPr>
              <a:defRPr smtClean="0">
                <a:latin typeface="Helvetica Neue" charset="0"/>
                <a:ea typeface="Geneva" charset="0"/>
                <a:cs typeface="Geneva" charset="0"/>
              </a:defRPr>
            </a:lvl1pPr>
          </a:lstStyle>
          <a:p>
            <a:fld id="{74AF67DE-5C35-49AE-BA35-5E61630D1525}" type="slidenum">
              <a:rPr lang="en-US">
                <a:solidFill>
                  <a:srgbClr val="1F497D"/>
                </a:solidFill>
              </a:rPr>
              <a:pPr/>
              <a:t>‹#›</a:t>
            </a:fld>
            <a:endParaRPr lang="en-US">
              <a:solidFill>
                <a:srgbClr val="1F497D"/>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p:txBody>
          <a:bodyPr/>
          <a:lstStyle>
            <a:lvl1pPr>
              <a:defRPr smtClean="0">
                <a:latin typeface="Helvetica Neue" charset="0"/>
                <a:ea typeface="Geneva" charset="0"/>
                <a:cs typeface="Geneva" charset="0"/>
              </a:defRPr>
            </a:lvl1pPr>
          </a:lstStyle>
          <a:p>
            <a:fld id="{74AF67DE-5C35-49AE-BA35-5E61630D1525}" type="slidenum">
              <a:rPr lang="en-US">
                <a:solidFill>
                  <a:srgbClr val="1F497D"/>
                </a:solidFill>
              </a:rPr>
              <a:pPr/>
              <a:t>‹#›</a:t>
            </a:fld>
            <a:endParaRPr lang="en-US">
              <a:solidFill>
                <a:srgbClr val="1F497D"/>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5B5DBC1-6044-413F-B9BF-8B808C8F5C18}"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p:txBody>
          <a:bodyPr/>
          <a:lstStyle>
            <a:lvl1pPr>
              <a:defRPr smtClean="0">
                <a:latin typeface="Helvetica Neue" charset="0"/>
                <a:ea typeface="Geneva" charset="0"/>
                <a:cs typeface="Geneva" charset="0"/>
              </a:defRPr>
            </a:lvl1pPr>
          </a:lstStyle>
          <a:p>
            <a:fld id="{74AF67DE-5C35-49AE-BA35-5E61630D1525}" type="slidenum">
              <a:rPr lang="en-US">
                <a:solidFill>
                  <a:srgbClr val="1F497D"/>
                </a:solidFill>
              </a:rPr>
              <a:pPr/>
              <a:t>‹#›</a:t>
            </a:fld>
            <a:endParaRPr lang="en-US">
              <a:solidFill>
                <a:srgbClr val="1F497D"/>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p:txBody>
          <a:bodyPr/>
          <a:lstStyle>
            <a:lvl1pPr>
              <a:defRPr smtClean="0">
                <a:latin typeface="Helvetica Neue" charset="0"/>
                <a:ea typeface="Geneva" charset="0"/>
                <a:cs typeface="Geneva" charset="0"/>
              </a:defRPr>
            </a:lvl1pPr>
          </a:lstStyle>
          <a:p>
            <a:fld id="{74AF67DE-5C35-49AE-BA35-5E61630D1525}" type="slidenum">
              <a:rPr lang="en-US">
                <a:solidFill>
                  <a:srgbClr val="1F497D"/>
                </a:solidFill>
              </a:rPr>
              <a:pPr/>
              <a:t>‹#›</a:t>
            </a:fld>
            <a:endParaRPr lang="en-US">
              <a:solidFill>
                <a:srgbClr val="1F497D"/>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p:txBody>
          <a:bodyPr/>
          <a:lstStyle>
            <a:lvl1pPr>
              <a:defRPr smtClean="0">
                <a:latin typeface="Helvetica Neue" charset="0"/>
                <a:ea typeface="Geneva" charset="0"/>
                <a:cs typeface="Geneva" charset="0"/>
              </a:defRPr>
            </a:lvl1pPr>
          </a:lstStyle>
          <a:p>
            <a:fld id="{74AF67DE-5C35-49AE-BA35-5E61630D1525}" type="slidenum">
              <a:rPr lang="en-US">
                <a:solidFill>
                  <a:srgbClr val="1F497D"/>
                </a:solidFill>
              </a:rPr>
              <a:pPr/>
              <a:t>‹#›</a:t>
            </a:fld>
            <a:endParaRPr lang="en-US">
              <a:solidFill>
                <a:srgbClr val="1F497D"/>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p:txBody>
          <a:bodyPr/>
          <a:lstStyle>
            <a:lvl1pPr>
              <a:defRPr smtClean="0">
                <a:latin typeface="Helvetica Neue" charset="0"/>
                <a:ea typeface="Geneva" charset="0"/>
                <a:cs typeface="Geneva" charset="0"/>
              </a:defRPr>
            </a:lvl1pPr>
          </a:lstStyle>
          <a:p>
            <a:fld id="{74AF67DE-5C35-49AE-BA35-5E61630D1525}" type="slidenum">
              <a:rPr lang="en-US">
                <a:solidFill>
                  <a:srgbClr val="1F497D"/>
                </a:solidFill>
              </a:rPr>
              <a:pPr/>
              <a:t>‹#›</a:t>
            </a:fld>
            <a:endParaRPr lang="en-US">
              <a:solidFill>
                <a:srgbClr val="1F497D"/>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p:txBody>
          <a:bodyPr/>
          <a:lstStyle>
            <a:lvl1pPr>
              <a:defRPr smtClean="0">
                <a:latin typeface="Helvetica Neue" charset="0"/>
                <a:ea typeface="Geneva" charset="0"/>
                <a:cs typeface="Geneva" charset="0"/>
              </a:defRPr>
            </a:lvl1pPr>
          </a:lstStyle>
          <a:p>
            <a:fld id="{74AF67DE-5C35-49AE-BA35-5E61630D1525}" type="slidenum">
              <a:rPr lang="en-US">
                <a:solidFill>
                  <a:srgbClr val="1F497D"/>
                </a:solidFill>
              </a:rPr>
              <a:pPr/>
              <a:t>‹#›</a:t>
            </a:fld>
            <a:endParaRPr lang="en-US">
              <a:solidFill>
                <a:srgbClr val="1F497D"/>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p:txBody>
          <a:bodyPr/>
          <a:lstStyle>
            <a:lvl1pPr>
              <a:defRPr smtClean="0">
                <a:latin typeface="Helvetica Neue" charset="0"/>
                <a:ea typeface="Geneva" charset="0"/>
                <a:cs typeface="Geneva" charset="0"/>
              </a:defRPr>
            </a:lvl1pPr>
          </a:lstStyle>
          <a:p>
            <a:fld id="{74AF67DE-5C35-49AE-BA35-5E61630D1525}" type="slidenum">
              <a:rPr lang="en-US">
                <a:solidFill>
                  <a:srgbClr val="1F497D"/>
                </a:solidFill>
              </a:rPr>
              <a:pPr/>
              <a:t>‹#›</a:t>
            </a:fld>
            <a:endParaRPr lang="en-US">
              <a:solidFill>
                <a:srgbClr val="1F497D"/>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p:txBody>
          <a:bodyPr/>
          <a:lstStyle>
            <a:lvl1pPr>
              <a:defRPr smtClean="0">
                <a:latin typeface="Helvetica Neue" charset="0"/>
                <a:ea typeface="Geneva" charset="0"/>
                <a:cs typeface="Geneva" charset="0"/>
              </a:defRPr>
            </a:lvl1pPr>
          </a:lstStyle>
          <a:p>
            <a:fld id="{74AF67DE-5C35-49AE-BA35-5E61630D1525}" type="slidenum">
              <a:rPr lang="en-US">
                <a:solidFill>
                  <a:srgbClr val="1F497D"/>
                </a:solidFill>
              </a:rPr>
              <a:pPr/>
              <a:t>‹#›</a:t>
            </a:fld>
            <a:endParaRPr lang="en-US">
              <a:solidFill>
                <a:srgbClr val="1F497D"/>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effectLst/>
                <a:latin typeface="Calibri" pitchFamily="34" charset="0"/>
              </a:defRPr>
            </a:lvl1pPr>
          </a:lstStyle>
          <a:p>
            <a:endParaRPr lang="en-US" dirty="0"/>
          </a:p>
        </p:txBody>
      </p:sp>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accent1"/>
              </a:buClr>
              <a:buSzPct val="70000"/>
              <a:buFont typeface="Wingdings" pitchFamily="2" charset="2"/>
              <a:buChar char="§"/>
              <a:defRPr sz="2400" b="1" baseline="0">
                <a:solidFill>
                  <a:schemeClr val="bg2"/>
                </a:solidFill>
                <a:latin typeface="Calibri" pitchFamily="34" charset="0"/>
              </a:defRPr>
            </a:lvl1pPr>
            <a:lvl2pPr marL="742950" indent="-285750">
              <a:buClr>
                <a:schemeClr val="tx1"/>
              </a:buClr>
              <a:buSzPct val="100000"/>
              <a:buFont typeface="Arial" pitchFamily="34" charset="0"/>
              <a:buChar char="•"/>
              <a:defRPr sz="2000">
                <a:solidFill>
                  <a:schemeClr val="bg2"/>
                </a:solidFill>
              </a:defRPr>
            </a:lvl2pPr>
            <a:lvl3pPr marL="1143000" indent="-228600">
              <a:buClr>
                <a:schemeClr val="tx1"/>
              </a:buClr>
              <a:buSzPct val="100000"/>
              <a:buFont typeface="Courier New" pitchFamily="49" charset="0"/>
              <a:buChar char="o"/>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endParaRPr lang="en-US" dirty="0" smtClean="0"/>
          </a:p>
          <a:p>
            <a:pPr lvl="1"/>
            <a:endParaRPr lang="en-US" dirty="0" smtClean="0"/>
          </a:p>
          <a:p>
            <a:pPr lvl="2"/>
            <a:endParaRPr lang="en-US" dirty="0"/>
          </a:p>
        </p:txBody>
      </p:sp>
      <p:sp>
        <p:nvSpPr>
          <p:cNvPr id="6" name="Text Placeholder 5"/>
          <p:cNvSpPr>
            <a:spLocks noGrp="1"/>
          </p:cNvSpPr>
          <p:nvPr userDrawn="1">
            <p:ph type="body" sz="quarter" idx="11" hasCustomPrompt="1"/>
          </p:nvPr>
        </p:nvSpPr>
        <p:spPr>
          <a:xfrm>
            <a:off x="457200" y="6019800"/>
            <a:ext cx="8229600" cy="381000"/>
          </a:xfrm>
          <a:prstGeom prst="rect">
            <a:avLst/>
          </a:prstGeom>
        </p:spPr>
        <p:txBody>
          <a:bodyPr anchor="b"/>
          <a:lstStyle>
            <a:lvl1pPr>
              <a:buNone/>
              <a:defRPr sz="1100">
                <a:solidFill>
                  <a:schemeClr val="tx1"/>
                </a:solidFill>
                <a:latin typeface="Calibri" pitchFamily="34" charset="0"/>
              </a:defRPr>
            </a:lvl1pPr>
          </a:lstStyle>
          <a:p>
            <a:r>
              <a:rPr lang="en-US" dirty="0" smtClean="0"/>
              <a:t>* Citations, references, and credits</a:t>
            </a:r>
            <a:endParaRPr lang="en-US" dirty="0"/>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FA7B6F81-23E7-4721-8812-8F426508B804}" type="datetimeFigureOut">
              <a:rPr lang="en-US" smtClean="0">
                <a:solidFill>
                  <a:srgbClr val="0039A6"/>
                </a:solidFill>
                <a:latin typeface="Myriad Web Pro"/>
              </a:rPr>
              <a:pPr fontAlgn="auto">
                <a:spcBef>
                  <a:spcPts val="0"/>
                </a:spcBef>
                <a:spcAft>
                  <a:spcPts val="0"/>
                </a:spcAft>
              </a:pPr>
              <a:t>11/19/2013</a:t>
            </a:fld>
            <a:endParaRPr lang="en-US">
              <a:solidFill>
                <a:srgbClr val="0039A6"/>
              </a:solidFill>
              <a:latin typeface="Myriad Web Pro"/>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a:solidFill>
                <a:srgbClr val="0039A6"/>
              </a:solidFill>
              <a:latin typeface="Myriad Web Pro"/>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E733B596-0003-43DD-8145-340725F06456}" type="slidenum">
              <a:rPr lang="en-US" smtClean="0">
                <a:solidFill>
                  <a:srgbClr val="0039A6"/>
                </a:solidFill>
                <a:latin typeface="Myriad Web Pro"/>
              </a:rPr>
              <a:pPr fontAlgn="auto">
                <a:spcBef>
                  <a:spcPts val="0"/>
                </a:spcBef>
                <a:spcAft>
                  <a:spcPts val="0"/>
                </a:spcAft>
              </a:pPr>
              <a:t>‹#›</a:t>
            </a:fld>
            <a:endParaRPr lang="en-US">
              <a:solidFill>
                <a:srgbClr val="0039A6"/>
              </a:solidFill>
              <a:latin typeface="Myriad Web Pro"/>
            </a:endParaRPr>
          </a:p>
        </p:txBody>
      </p:sp>
    </p:spTree>
    <p:extLst>
      <p:ext uri="{BB962C8B-B14F-4D97-AF65-F5344CB8AC3E}">
        <p14:creationId xmlns:p14="http://schemas.microsoft.com/office/powerpoint/2010/main" val="2184660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CCDA9525-66D5-4F9B-98FE-0BFCD2FB17F1}"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E7AAC58-FF18-46F1-BDF4-1D6430C6D297}" type="datetime1">
              <a:rPr lang="en-US">
                <a:solidFill>
                  <a:prstClr val="black">
                    <a:tint val="75000"/>
                  </a:prstClr>
                </a:solidFill>
              </a:rPr>
              <a:pPr>
                <a:defRPr/>
              </a:pPr>
              <a:t>11/19/2013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CB46AD1-DA32-483C-9D11-05E54542731F}"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6CBED8-9C09-4F7E-9F5F-4503278FA078}" type="datetime1">
              <a:rPr lang="en-US">
                <a:solidFill>
                  <a:prstClr val="black">
                    <a:tint val="75000"/>
                  </a:prstClr>
                </a:solidFill>
              </a:rPr>
              <a:pPr>
                <a:defRPr/>
              </a:pPr>
              <a:t>11/19/2013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5D1012-E81E-4B31-8330-D7FCDDE012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6CBED8-9C09-4F7E-9F5F-4503278FA078}" type="datetime1">
              <a:rPr lang="en-US">
                <a:solidFill>
                  <a:prstClr val="black">
                    <a:tint val="75000"/>
                  </a:prstClr>
                </a:solidFill>
              </a:rPr>
              <a:pPr>
                <a:defRPr/>
              </a:pPr>
              <a:t>11/19/2013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5D1012-E81E-4B31-8330-D7FCDDE012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6CBED8-9C09-4F7E-9F5F-4503278FA078}" type="datetime1">
              <a:rPr lang="en-US">
                <a:solidFill>
                  <a:prstClr val="black">
                    <a:tint val="75000"/>
                  </a:prstClr>
                </a:solidFill>
              </a:rPr>
              <a:pPr>
                <a:defRPr/>
              </a:pPr>
              <a:t>11/19/2013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5D1012-E81E-4B31-8330-D7FCDDE012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6CBED8-9C09-4F7E-9F5F-4503278FA078}" type="datetime1">
              <a:rPr lang="en-US">
                <a:solidFill>
                  <a:prstClr val="black">
                    <a:tint val="75000"/>
                  </a:prstClr>
                </a:solidFill>
              </a:rPr>
              <a:pPr>
                <a:defRPr/>
              </a:pPr>
              <a:t>11/19/2013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5D1012-E81E-4B31-8330-D7FCDDE012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E46DE691-7F86-4437-A669-9048388D2BC4}" type="datetime1">
              <a:rPr lang="en-US">
                <a:solidFill>
                  <a:prstClr val="black">
                    <a:tint val="75000"/>
                  </a:prstClr>
                </a:solidFill>
              </a:rPr>
              <a:pPr>
                <a:defRPr/>
              </a:pPr>
              <a:t>11/19/2013</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C2E5AE-891E-4493-AB63-2813C86019F6}"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E46DE691-7F86-4437-A669-9048388D2BC4}" type="datetime1">
              <a:rPr lang="en-US">
                <a:solidFill>
                  <a:prstClr val="black">
                    <a:tint val="75000"/>
                  </a:prstClr>
                </a:solidFill>
              </a:rPr>
              <a:pPr>
                <a:defRPr/>
              </a:pPr>
              <a:t>11/19/2013</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C2E5AE-891E-4493-AB63-2813C86019F6}"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E46DE691-7F86-4437-A669-9048388D2BC4}" type="datetime1">
              <a:rPr lang="en-US">
                <a:solidFill>
                  <a:prstClr val="black">
                    <a:tint val="75000"/>
                  </a:prstClr>
                </a:solidFill>
              </a:rPr>
              <a:pPr>
                <a:defRPr/>
              </a:pPr>
              <a:t>11/19/2013</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C2E5AE-891E-4493-AB63-2813C86019F6}"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6CBED8-9C09-4F7E-9F5F-4503278FA078}" type="datetime1">
              <a:rPr lang="en-US">
                <a:solidFill>
                  <a:prstClr val="black">
                    <a:tint val="75000"/>
                  </a:prstClr>
                </a:solidFill>
              </a:rPr>
              <a:pPr>
                <a:defRPr/>
              </a:pPr>
              <a:t>11/19/2013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5D1012-E81E-4B31-8330-D7FCDDE012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28625"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F1070FC0-10F3-4657-914A-AEB97A0CFF57}"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6CBED8-9C09-4F7E-9F5F-4503278FA078}" type="datetime1">
              <a:rPr lang="en-US">
                <a:solidFill>
                  <a:prstClr val="black">
                    <a:tint val="75000"/>
                  </a:prstClr>
                </a:solidFill>
              </a:rPr>
              <a:pPr>
                <a:defRPr/>
              </a:pPr>
              <a:t>11/19/2013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5D1012-E81E-4B31-8330-D7FCDDE012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6CBED8-9C09-4F7E-9F5F-4503278FA078}" type="datetime1">
              <a:rPr lang="en-US">
                <a:solidFill>
                  <a:prstClr val="black">
                    <a:tint val="75000"/>
                  </a:prstClr>
                </a:solidFill>
              </a:rPr>
              <a:pPr>
                <a:defRPr/>
              </a:pPr>
              <a:t>11/19/2013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5D1012-E81E-4B31-8330-D7FCDDE012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6CBED8-9C09-4F7E-9F5F-4503278FA078}" type="datetime1">
              <a:rPr lang="en-US">
                <a:solidFill>
                  <a:prstClr val="black">
                    <a:tint val="75000"/>
                  </a:prstClr>
                </a:solidFill>
              </a:rPr>
              <a:pPr>
                <a:defRPr/>
              </a:pPr>
              <a:t>11/19/2013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5D1012-E81E-4B31-8330-D7FCDDE012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6CBED8-9C09-4F7E-9F5F-4503278FA078}" type="datetime1">
              <a:rPr lang="en-US">
                <a:solidFill>
                  <a:prstClr val="black">
                    <a:tint val="75000"/>
                  </a:prstClr>
                </a:solidFill>
              </a:rPr>
              <a:pPr>
                <a:defRPr/>
              </a:pPr>
              <a:t>11/19/2013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5D1012-E81E-4B31-8330-D7FCDDE012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6CBED8-9C09-4F7E-9F5F-4503278FA078}" type="datetime1">
              <a:rPr lang="en-US">
                <a:solidFill>
                  <a:prstClr val="black">
                    <a:tint val="75000"/>
                  </a:prstClr>
                </a:solidFill>
              </a:rPr>
              <a:pPr>
                <a:defRPr/>
              </a:pPr>
              <a:t>11/19/2013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5D1012-E81E-4B31-8330-D7FCDDE012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6CBED8-9C09-4F7E-9F5F-4503278FA078}" type="datetime1">
              <a:rPr lang="en-US">
                <a:solidFill>
                  <a:prstClr val="black">
                    <a:tint val="75000"/>
                  </a:prstClr>
                </a:solidFill>
              </a:rPr>
              <a:pPr>
                <a:defRPr/>
              </a:pPr>
              <a:t>11/19/2013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5D1012-E81E-4B31-8330-D7FCDDE012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6CBED8-9C09-4F7E-9F5F-4503278FA078}" type="datetime1">
              <a:rPr lang="en-US">
                <a:solidFill>
                  <a:prstClr val="black">
                    <a:tint val="75000"/>
                  </a:prstClr>
                </a:solidFill>
              </a:rPr>
              <a:pPr>
                <a:defRPr/>
              </a:pPr>
              <a:t>11/19/2013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5D1012-E81E-4B31-8330-D7FCDDE012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6CBED8-9C09-4F7E-9F5F-4503278FA078}" type="datetime1">
              <a:rPr lang="en-US">
                <a:solidFill>
                  <a:prstClr val="black">
                    <a:tint val="75000"/>
                  </a:prstClr>
                </a:solidFill>
              </a:rPr>
              <a:pPr>
                <a:defRPr/>
              </a:pPr>
              <a:t>11/19/2013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5D1012-E81E-4B31-8330-D7FCDDE012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6CBED8-9C09-4F7E-9F5F-4503278FA078}" type="datetime1">
              <a:rPr lang="en-US">
                <a:solidFill>
                  <a:prstClr val="black">
                    <a:tint val="75000"/>
                  </a:prstClr>
                </a:solidFill>
              </a:rPr>
              <a:pPr>
                <a:defRPr/>
              </a:pPr>
              <a:t>11/19/2013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5D1012-E81E-4B31-8330-D7FCDDE012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6CBED8-9C09-4F7E-9F5F-4503278FA078}" type="datetime1">
              <a:rPr lang="en-US">
                <a:solidFill>
                  <a:prstClr val="black">
                    <a:tint val="75000"/>
                  </a:prstClr>
                </a:solidFill>
              </a:rPr>
              <a:pPr>
                <a:defRPr/>
              </a:pPr>
              <a:t>11/19/2013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5D1012-E81E-4B31-8330-D7FCDDE012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9F5CD3D7-179D-49C9-9DDC-F82E2DAB4566}"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6CBED8-9C09-4F7E-9F5F-4503278FA078}" type="datetime1">
              <a:rPr lang="en-US">
                <a:solidFill>
                  <a:prstClr val="black">
                    <a:tint val="75000"/>
                  </a:prstClr>
                </a:solidFill>
              </a:rPr>
              <a:pPr>
                <a:defRPr/>
              </a:pPr>
              <a:t>11/19/2013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5D1012-E81E-4B31-8330-D7FCDDE012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6CBED8-9C09-4F7E-9F5F-4503278FA078}" type="datetime1">
              <a:rPr lang="en-US">
                <a:solidFill>
                  <a:prstClr val="black">
                    <a:tint val="75000"/>
                  </a:prstClr>
                </a:solidFill>
              </a:rPr>
              <a:pPr>
                <a:defRPr/>
              </a:pPr>
              <a:t>11/19/2013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5D1012-E81E-4B31-8330-D7FCDDE012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6CBED8-9C09-4F7E-9F5F-4503278FA078}" type="datetime1">
              <a:rPr lang="en-US">
                <a:solidFill>
                  <a:prstClr val="black">
                    <a:tint val="75000"/>
                  </a:prstClr>
                </a:solidFill>
              </a:rPr>
              <a:pPr>
                <a:defRPr/>
              </a:pPr>
              <a:t>11/19/2013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5D1012-E81E-4B31-8330-D7FCDDE012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6CBED8-9C09-4F7E-9F5F-4503278FA078}" type="datetime1">
              <a:rPr lang="en-US">
                <a:solidFill>
                  <a:prstClr val="black">
                    <a:tint val="75000"/>
                  </a:prstClr>
                </a:solidFill>
              </a:rPr>
              <a:pPr>
                <a:defRPr/>
              </a:pPr>
              <a:t>11/19/2013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5D1012-E81E-4B31-8330-D7FCDDE012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6CBED8-9C09-4F7E-9F5F-4503278FA078}" type="datetime1">
              <a:rPr lang="en-US">
                <a:solidFill>
                  <a:prstClr val="black">
                    <a:tint val="75000"/>
                  </a:prstClr>
                </a:solidFill>
              </a:rPr>
              <a:pPr>
                <a:defRPr/>
              </a:pPr>
              <a:t>11/19/2013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5D1012-E81E-4B31-8330-D7FCDDE012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6CBED8-9C09-4F7E-9F5F-4503278FA078}" type="datetime1">
              <a:rPr lang="en-US">
                <a:solidFill>
                  <a:prstClr val="black">
                    <a:tint val="75000"/>
                  </a:prstClr>
                </a:solidFill>
              </a:rPr>
              <a:pPr>
                <a:defRPr/>
              </a:pPr>
              <a:t>11/19/2013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5D1012-E81E-4B31-8330-D7FCDDE012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6CBED8-9C09-4F7E-9F5F-4503278FA078}" type="datetime1">
              <a:rPr lang="en-US">
                <a:solidFill>
                  <a:prstClr val="black">
                    <a:tint val="75000"/>
                  </a:prstClr>
                </a:solidFill>
              </a:rPr>
              <a:pPr>
                <a:defRPr/>
              </a:pPr>
              <a:t>11/19/2013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5D1012-E81E-4B31-8330-D7FCDDE012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6CBED8-9C09-4F7E-9F5F-4503278FA078}" type="datetime1">
              <a:rPr lang="en-US">
                <a:solidFill>
                  <a:prstClr val="black">
                    <a:tint val="75000"/>
                  </a:prstClr>
                </a:solidFill>
              </a:rPr>
              <a:pPr>
                <a:defRPr/>
              </a:pPr>
              <a:t>11/19/2013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5D1012-E81E-4B31-8330-D7FCDDE012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E46DE691-7F86-4437-A669-9048388D2BC4}" type="datetime1">
              <a:rPr lang="en-US">
                <a:solidFill>
                  <a:prstClr val="black">
                    <a:tint val="75000"/>
                  </a:prstClr>
                </a:solidFill>
              </a:rPr>
              <a:pPr>
                <a:defRPr/>
              </a:pPr>
              <a:t>11/19/2013</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C2E5AE-891E-4493-AB63-2813C86019F6}"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754A87B9-F95A-43AC-83A7-9129D8BB2D7A}"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225FCA51-E12D-4701-8E4C-C80CBFA65DB3}"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2270A32-BD6F-42D6-A8F0-6167CC486828}"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71608373-ECA3-427D-9102-8BE5D527E4B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4.png"/><Relationship Id="rId5" Type="http://schemas.openxmlformats.org/officeDocument/2006/relationships/theme" Target="../theme/theme17.xml"/><Relationship Id="rId4" Type="http://schemas.openxmlformats.org/officeDocument/2006/relationships/slideLayout" Target="../slideLayouts/slideLayout30.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8.xml"/><Relationship Id="rId1" Type="http://schemas.openxmlformats.org/officeDocument/2006/relationships/slideLayout" Target="../slideLayouts/slideLayout31.xml"/><Relationship Id="rId4" Type="http://schemas.openxmlformats.org/officeDocument/2006/relationships/image" Target="../media/image7.png"/></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9.xml"/><Relationship Id="rId1" Type="http://schemas.openxmlformats.org/officeDocument/2006/relationships/slideLayout" Target="../slideLayouts/slideLayout32.xml"/><Relationship Id="rId4"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0.xml"/><Relationship Id="rId1" Type="http://schemas.openxmlformats.org/officeDocument/2006/relationships/slideLayout" Target="../slideLayouts/slideLayout33.xml"/><Relationship Id="rId4" Type="http://schemas.openxmlformats.org/officeDocument/2006/relationships/image" Target="../media/image7.png"/></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1.xml"/><Relationship Id="rId1" Type="http://schemas.openxmlformats.org/officeDocument/2006/relationships/slideLayout" Target="../slideLayouts/slideLayout34.xml"/><Relationship Id="rId4" Type="http://schemas.openxmlformats.org/officeDocument/2006/relationships/image" Target="../media/image7.png"/></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2.xml"/><Relationship Id="rId1" Type="http://schemas.openxmlformats.org/officeDocument/2006/relationships/slideLayout" Target="../slideLayouts/slideLayout35.xml"/><Relationship Id="rId4" Type="http://schemas.openxmlformats.org/officeDocument/2006/relationships/image" Target="../media/image7.png"/></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3.xml"/><Relationship Id="rId1" Type="http://schemas.openxmlformats.org/officeDocument/2006/relationships/slideLayout" Target="../slideLayouts/slideLayout36.xml"/><Relationship Id="rId4" Type="http://schemas.openxmlformats.org/officeDocument/2006/relationships/image" Target="../media/image7.png"/></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4.xml"/><Relationship Id="rId1" Type="http://schemas.openxmlformats.org/officeDocument/2006/relationships/slideLayout" Target="../slideLayouts/slideLayout37.xml"/><Relationship Id="rId4" Type="http://schemas.openxmlformats.org/officeDocument/2006/relationships/image" Target="../media/image7.png"/></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5.xml"/><Relationship Id="rId1" Type="http://schemas.openxmlformats.org/officeDocument/2006/relationships/slideLayout" Target="../slideLayouts/slideLayout38.xml"/><Relationship Id="rId4" Type="http://schemas.openxmlformats.org/officeDocument/2006/relationships/image" Target="../media/image7.png"/></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6.xml"/><Relationship Id="rId1" Type="http://schemas.openxmlformats.org/officeDocument/2006/relationships/slideLayout" Target="../slideLayouts/slideLayout39.xml"/><Relationship Id="rId4" Type="http://schemas.openxmlformats.org/officeDocument/2006/relationships/image" Target="../media/image7.png"/></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7.xml"/><Relationship Id="rId1" Type="http://schemas.openxmlformats.org/officeDocument/2006/relationships/slideLayout" Target="../slideLayouts/slideLayout40.xml"/><Relationship Id="rId4" Type="http://schemas.openxmlformats.org/officeDocument/2006/relationships/image" Target="../media/image7.png"/></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8.xml"/><Relationship Id="rId1" Type="http://schemas.openxmlformats.org/officeDocument/2006/relationships/slideLayout" Target="../slideLayouts/slideLayout41.xml"/><Relationship Id="rId4" Type="http://schemas.openxmlformats.org/officeDocument/2006/relationships/image" Target="../media/image7.png"/></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9.xml"/><Relationship Id="rId1" Type="http://schemas.openxmlformats.org/officeDocument/2006/relationships/slideLayout" Target="../slideLayouts/slideLayout42.xml"/><Relationship Id="rId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0.xml"/><Relationship Id="rId1" Type="http://schemas.openxmlformats.org/officeDocument/2006/relationships/slideLayout" Target="../slideLayouts/slideLayout43.xml"/><Relationship Id="rId4" Type="http://schemas.openxmlformats.org/officeDocument/2006/relationships/image" Target="../media/image7.png"/></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1.xml"/><Relationship Id="rId1" Type="http://schemas.openxmlformats.org/officeDocument/2006/relationships/slideLayout" Target="../slideLayouts/slideLayout44.xml"/><Relationship Id="rId4" Type="http://schemas.openxmlformats.org/officeDocument/2006/relationships/image" Target="../media/image7.png"/></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2.xml"/><Relationship Id="rId1" Type="http://schemas.openxmlformats.org/officeDocument/2006/relationships/slideLayout" Target="../slideLayouts/slideLayout45.xml"/><Relationship Id="rId4" Type="http://schemas.openxmlformats.org/officeDocument/2006/relationships/image" Target="../media/image7.png"/></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3.xml"/><Relationship Id="rId1" Type="http://schemas.openxmlformats.org/officeDocument/2006/relationships/slideLayout" Target="../slideLayouts/slideLayout46.xml"/><Relationship Id="rId4" Type="http://schemas.openxmlformats.org/officeDocument/2006/relationships/image" Target="../media/image7.png"/></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4.xml"/><Relationship Id="rId1" Type="http://schemas.openxmlformats.org/officeDocument/2006/relationships/slideLayout" Target="../slideLayouts/slideLayout47.xml"/><Relationship Id="rId4" Type="http://schemas.openxmlformats.org/officeDocument/2006/relationships/image" Target="../media/image7.png"/></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5.xml"/><Relationship Id="rId1" Type="http://schemas.openxmlformats.org/officeDocument/2006/relationships/slideLayout" Target="../slideLayouts/slideLayout48.xml"/><Relationship Id="rId4" Type="http://schemas.openxmlformats.org/officeDocument/2006/relationships/image" Target="../media/image7.png"/></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6.xml"/><Relationship Id="rId1" Type="http://schemas.openxmlformats.org/officeDocument/2006/relationships/slideLayout" Target="../slideLayouts/slideLayout49.xml"/><Relationship Id="rId4" Type="http://schemas.openxmlformats.org/officeDocument/2006/relationships/image" Target="../media/image7.png"/></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7.xml"/><Relationship Id="rId1" Type="http://schemas.openxmlformats.org/officeDocument/2006/relationships/slideLayout" Target="../slideLayouts/slideLayout50.xml"/><Relationship Id="rId4" Type="http://schemas.openxmlformats.org/officeDocument/2006/relationships/image" Target="../media/image7.png"/></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8.xml"/><Relationship Id="rId1" Type="http://schemas.openxmlformats.org/officeDocument/2006/relationships/slideLayout" Target="../slideLayouts/slideLayout51.xml"/><Relationship Id="rId4" Type="http://schemas.openxmlformats.org/officeDocument/2006/relationships/image" Target="../media/image7.png"/></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9.xml"/><Relationship Id="rId1" Type="http://schemas.openxmlformats.org/officeDocument/2006/relationships/slideLayout" Target="../slideLayouts/slideLayout52.xml"/><Relationship Id="rId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0.xml"/><Relationship Id="rId1" Type="http://schemas.openxmlformats.org/officeDocument/2006/relationships/slideLayout" Target="../slideLayouts/slideLayout53.xml"/><Relationship Id="rId4" Type="http://schemas.openxmlformats.org/officeDocument/2006/relationships/image" Target="../media/image7.png"/></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1.xml"/><Relationship Id="rId1" Type="http://schemas.openxmlformats.org/officeDocument/2006/relationships/slideLayout" Target="../slideLayouts/slideLayout54.xml"/><Relationship Id="rId4" Type="http://schemas.openxmlformats.org/officeDocument/2006/relationships/image" Target="../media/image7.png"/></Relationships>
</file>

<file path=ppt/slideMasters/_rels/slideMaster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2.xml"/><Relationship Id="rId1" Type="http://schemas.openxmlformats.org/officeDocument/2006/relationships/slideLayout" Target="../slideLayouts/slideLayout55.xml"/><Relationship Id="rId4" Type="http://schemas.openxmlformats.org/officeDocument/2006/relationships/image" Target="../media/image7.png"/></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3.xml"/><Relationship Id="rId1" Type="http://schemas.openxmlformats.org/officeDocument/2006/relationships/slideLayout" Target="../slideLayouts/slideLayout56.xml"/><Relationship Id="rId4" Type="http://schemas.openxmlformats.org/officeDocument/2006/relationships/image" Target="../media/image7.png"/></Relationships>
</file>

<file path=ppt/slideMasters/_rels/slideMaster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4.xml"/><Relationship Id="rId1" Type="http://schemas.openxmlformats.org/officeDocument/2006/relationships/slideLayout" Target="../slideLayouts/slideLayout57.xml"/><Relationship Id="rId4" Type="http://schemas.openxmlformats.org/officeDocument/2006/relationships/image" Target="../media/image7.png"/></Relationships>
</file>

<file path=ppt/slideMasters/_rels/slideMaster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5.xml"/><Relationship Id="rId1" Type="http://schemas.openxmlformats.org/officeDocument/2006/relationships/slideLayout" Target="../slideLayouts/slideLayout58.xml"/><Relationship Id="rId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36" name="Picture 12" descr="text_white_art"/>
          <p:cNvPicPr>
            <a:picLocks noChangeAspect="1" noChangeArrowheads="1"/>
          </p:cNvPicPr>
          <p:nvPr/>
        </p:nvPicPr>
        <p:blipFill>
          <a:blip r:embed="rId13" cstate="print"/>
          <a:srcRect/>
          <a:stretch>
            <a:fillRect/>
          </a:stretch>
        </p:blipFill>
        <p:spPr bwMode="auto">
          <a:xfrm>
            <a:off x="0" y="0"/>
            <a:ext cx="9144000" cy="6858000"/>
          </a:xfrm>
          <a:prstGeom prst="rect">
            <a:avLst/>
          </a:prstGeom>
          <a:noFill/>
        </p:spPr>
      </p:pic>
      <p:sp>
        <p:nvSpPr>
          <p:cNvPr id="1026" name="Rectangle 2"/>
          <p:cNvSpPr>
            <a:spLocks noGrp="1" noChangeArrowheads="1"/>
          </p:cNvSpPr>
          <p:nvPr>
            <p:ph type="title"/>
          </p:nvPr>
        </p:nvSpPr>
        <p:spPr bwMode="auto">
          <a:xfrm>
            <a:off x="431800" y="150813"/>
            <a:ext cx="8229600" cy="611187"/>
          </a:xfrm>
          <a:prstGeom prst="rect">
            <a:avLst/>
          </a:prstGeom>
          <a:noFill/>
          <a:ln w="9525">
            <a:noFill/>
            <a:miter lim="800000"/>
            <a:headEnd/>
            <a:tailEnd/>
          </a:ln>
          <a:effectLst/>
        </p:spPr>
        <p:txBody>
          <a:bodyPr vert="horz" wrap="none" lIns="0" tIns="45720" rIns="9144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28625" y="1828800"/>
            <a:ext cx="8229600" cy="4297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ftr" sz="quarter" idx="3"/>
          </p:nvPr>
        </p:nvSpPr>
        <p:spPr bwMode="auto">
          <a:xfrm>
            <a:off x="428625" y="6270625"/>
            <a:ext cx="3609975" cy="47625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900">
                <a:solidFill>
                  <a:srgbClr val="4D4D4D"/>
                </a:solidFill>
              </a:defRPr>
            </a:lvl1pPr>
          </a:lstStyle>
          <a:p>
            <a:endParaRPr lang="en-US"/>
          </a:p>
        </p:txBody>
      </p:sp>
      <p:sp>
        <p:nvSpPr>
          <p:cNvPr id="1030" name="Rectangle 6"/>
          <p:cNvSpPr>
            <a:spLocks noGrp="1" noChangeArrowheads="1"/>
          </p:cNvSpPr>
          <p:nvPr>
            <p:ph type="sldNum" sz="quarter" idx="4"/>
          </p:nvPr>
        </p:nvSpPr>
        <p:spPr bwMode="auto">
          <a:xfrm>
            <a:off x="4195763" y="6270625"/>
            <a:ext cx="752475" cy="47625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ctr">
              <a:defRPr sz="1400">
                <a:solidFill>
                  <a:srgbClr val="4D4D4D"/>
                </a:solidFill>
              </a:defRPr>
            </a:lvl1pPr>
          </a:lstStyle>
          <a:p>
            <a:fld id="{43F7C57E-1FDF-4455-86C1-52052963A78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3000" b="1">
          <a:solidFill>
            <a:schemeClr val="bg1"/>
          </a:solidFill>
          <a:latin typeface="+mj-lt"/>
          <a:ea typeface="+mj-ea"/>
          <a:cs typeface="+mj-cs"/>
        </a:defRPr>
      </a:lvl1pPr>
      <a:lvl2pPr algn="l" rtl="0" eaLnBrk="1" fontAlgn="base" hangingPunct="1">
        <a:spcBef>
          <a:spcPct val="0"/>
        </a:spcBef>
        <a:spcAft>
          <a:spcPct val="0"/>
        </a:spcAft>
        <a:defRPr sz="3000" b="1">
          <a:solidFill>
            <a:schemeClr val="bg1"/>
          </a:solidFill>
          <a:latin typeface="Arial" charset="0"/>
          <a:cs typeface="Arial" charset="0"/>
        </a:defRPr>
      </a:lvl2pPr>
      <a:lvl3pPr algn="l" rtl="0" eaLnBrk="1" fontAlgn="base" hangingPunct="1">
        <a:spcBef>
          <a:spcPct val="0"/>
        </a:spcBef>
        <a:spcAft>
          <a:spcPct val="0"/>
        </a:spcAft>
        <a:defRPr sz="3000" b="1">
          <a:solidFill>
            <a:schemeClr val="bg1"/>
          </a:solidFill>
          <a:latin typeface="Arial" charset="0"/>
          <a:cs typeface="Arial" charset="0"/>
        </a:defRPr>
      </a:lvl3pPr>
      <a:lvl4pPr algn="l" rtl="0" eaLnBrk="1" fontAlgn="base" hangingPunct="1">
        <a:spcBef>
          <a:spcPct val="0"/>
        </a:spcBef>
        <a:spcAft>
          <a:spcPct val="0"/>
        </a:spcAft>
        <a:defRPr sz="3000" b="1">
          <a:solidFill>
            <a:schemeClr val="bg1"/>
          </a:solidFill>
          <a:latin typeface="Arial" charset="0"/>
          <a:cs typeface="Arial" charset="0"/>
        </a:defRPr>
      </a:lvl4pPr>
      <a:lvl5pPr algn="l" rtl="0" eaLnBrk="1" fontAlgn="base" hangingPunct="1">
        <a:spcBef>
          <a:spcPct val="0"/>
        </a:spcBef>
        <a:spcAft>
          <a:spcPct val="0"/>
        </a:spcAft>
        <a:defRPr sz="3000" b="1">
          <a:solidFill>
            <a:schemeClr val="bg1"/>
          </a:solidFill>
          <a:latin typeface="Arial" charset="0"/>
          <a:cs typeface="Arial" charset="0"/>
        </a:defRPr>
      </a:lvl5pPr>
      <a:lvl6pPr marL="457200" algn="l" rtl="0" eaLnBrk="1" fontAlgn="base" hangingPunct="1">
        <a:spcBef>
          <a:spcPct val="0"/>
        </a:spcBef>
        <a:spcAft>
          <a:spcPct val="0"/>
        </a:spcAft>
        <a:defRPr sz="3000" b="1">
          <a:solidFill>
            <a:schemeClr val="bg1"/>
          </a:solidFill>
          <a:latin typeface="Arial" charset="0"/>
          <a:cs typeface="Arial" charset="0"/>
        </a:defRPr>
      </a:lvl6pPr>
      <a:lvl7pPr marL="914400" algn="l" rtl="0" eaLnBrk="1" fontAlgn="base" hangingPunct="1">
        <a:spcBef>
          <a:spcPct val="0"/>
        </a:spcBef>
        <a:spcAft>
          <a:spcPct val="0"/>
        </a:spcAft>
        <a:defRPr sz="3000" b="1">
          <a:solidFill>
            <a:schemeClr val="bg1"/>
          </a:solidFill>
          <a:latin typeface="Arial" charset="0"/>
          <a:cs typeface="Arial" charset="0"/>
        </a:defRPr>
      </a:lvl7pPr>
      <a:lvl8pPr marL="1371600" algn="l" rtl="0" eaLnBrk="1" fontAlgn="base" hangingPunct="1">
        <a:spcBef>
          <a:spcPct val="0"/>
        </a:spcBef>
        <a:spcAft>
          <a:spcPct val="0"/>
        </a:spcAft>
        <a:defRPr sz="3000" b="1">
          <a:solidFill>
            <a:schemeClr val="bg1"/>
          </a:solidFill>
          <a:latin typeface="Arial" charset="0"/>
          <a:cs typeface="Arial" charset="0"/>
        </a:defRPr>
      </a:lvl8pPr>
      <a:lvl9pPr marL="1828800" algn="l" rtl="0" eaLnBrk="1" fontAlgn="base" hangingPunct="1">
        <a:spcBef>
          <a:spcPct val="0"/>
        </a:spcBef>
        <a:spcAft>
          <a:spcPct val="0"/>
        </a:spcAft>
        <a:defRPr sz="3000" b="1">
          <a:solidFill>
            <a:schemeClr val="bg1"/>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rgbClr val="4D4D4D"/>
          </a:solidFill>
          <a:latin typeface="+mn-lt"/>
          <a:ea typeface="+mn-ea"/>
          <a:cs typeface="+mn-cs"/>
        </a:defRPr>
      </a:lvl1pPr>
      <a:lvl2pPr marL="742950" indent="-285750" algn="l" rtl="0" eaLnBrk="1" fontAlgn="base" hangingPunct="1">
        <a:spcBef>
          <a:spcPct val="20000"/>
        </a:spcBef>
        <a:spcAft>
          <a:spcPct val="0"/>
        </a:spcAft>
        <a:buChar char="–"/>
        <a:defRPr sz="2800">
          <a:solidFill>
            <a:srgbClr val="4D4D4D"/>
          </a:solidFill>
          <a:latin typeface="+mn-lt"/>
          <a:cs typeface="+mn-cs"/>
        </a:defRPr>
      </a:lvl2pPr>
      <a:lvl3pPr marL="1143000" indent="-228600" algn="l" rtl="0" eaLnBrk="1" fontAlgn="base" hangingPunct="1">
        <a:spcBef>
          <a:spcPct val="20000"/>
        </a:spcBef>
        <a:spcAft>
          <a:spcPct val="0"/>
        </a:spcAft>
        <a:buChar char="•"/>
        <a:defRPr sz="2400">
          <a:solidFill>
            <a:srgbClr val="4D4D4D"/>
          </a:solidFill>
          <a:latin typeface="+mn-lt"/>
          <a:cs typeface="+mn-cs"/>
        </a:defRPr>
      </a:lvl3pPr>
      <a:lvl4pPr marL="1600200" indent="-228600" algn="l" rtl="0" eaLnBrk="1" fontAlgn="base" hangingPunct="1">
        <a:spcBef>
          <a:spcPct val="20000"/>
        </a:spcBef>
        <a:spcAft>
          <a:spcPct val="0"/>
        </a:spcAft>
        <a:buChar char="–"/>
        <a:defRPr sz="2000">
          <a:solidFill>
            <a:srgbClr val="4D4D4D"/>
          </a:solidFill>
          <a:latin typeface="+mn-lt"/>
          <a:cs typeface="+mn-cs"/>
        </a:defRPr>
      </a:lvl4pPr>
      <a:lvl5pPr marL="2057400" indent="-228600" algn="l" rtl="0" eaLnBrk="1" fontAlgn="base" hangingPunct="1">
        <a:spcBef>
          <a:spcPct val="20000"/>
        </a:spcBef>
        <a:spcAft>
          <a:spcPct val="0"/>
        </a:spcAft>
        <a:buChar char="»"/>
        <a:defRPr sz="2000">
          <a:solidFill>
            <a:srgbClr val="4D4D4D"/>
          </a:solidFill>
          <a:latin typeface="+mn-lt"/>
          <a:cs typeface="+mn-cs"/>
        </a:defRPr>
      </a:lvl5pPr>
      <a:lvl6pPr marL="2514600" indent="-228600" algn="l" rtl="0" eaLnBrk="1" fontAlgn="base" hangingPunct="1">
        <a:spcBef>
          <a:spcPct val="20000"/>
        </a:spcBef>
        <a:spcAft>
          <a:spcPct val="0"/>
        </a:spcAft>
        <a:buChar char="»"/>
        <a:defRPr sz="2000">
          <a:solidFill>
            <a:srgbClr val="4D4D4D"/>
          </a:solidFill>
          <a:latin typeface="+mn-lt"/>
          <a:cs typeface="+mn-cs"/>
        </a:defRPr>
      </a:lvl6pPr>
      <a:lvl7pPr marL="2971800" indent="-228600" algn="l" rtl="0" eaLnBrk="1" fontAlgn="base" hangingPunct="1">
        <a:spcBef>
          <a:spcPct val="20000"/>
        </a:spcBef>
        <a:spcAft>
          <a:spcPct val="0"/>
        </a:spcAft>
        <a:buChar char="»"/>
        <a:defRPr sz="2000">
          <a:solidFill>
            <a:srgbClr val="4D4D4D"/>
          </a:solidFill>
          <a:latin typeface="+mn-lt"/>
          <a:cs typeface="+mn-cs"/>
        </a:defRPr>
      </a:lvl7pPr>
      <a:lvl8pPr marL="3429000" indent="-228600" algn="l" rtl="0" eaLnBrk="1" fontAlgn="base" hangingPunct="1">
        <a:spcBef>
          <a:spcPct val="20000"/>
        </a:spcBef>
        <a:spcAft>
          <a:spcPct val="0"/>
        </a:spcAft>
        <a:buChar char="»"/>
        <a:defRPr sz="2000">
          <a:solidFill>
            <a:srgbClr val="4D4D4D"/>
          </a:solidFill>
          <a:latin typeface="+mn-lt"/>
          <a:cs typeface="+mn-cs"/>
        </a:defRPr>
      </a:lvl8pPr>
      <a:lvl9pPr marL="3886200" indent="-228600" algn="l" rtl="0" eaLnBrk="1" fontAlgn="base" hangingPunct="1">
        <a:spcBef>
          <a:spcPct val="20000"/>
        </a:spcBef>
        <a:spcAft>
          <a:spcPct val="0"/>
        </a:spcAft>
        <a:buChar char="»"/>
        <a:defRPr sz="2000">
          <a:solidFill>
            <a:srgbClr val="4D4D4D"/>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219200"/>
            <a:ext cx="82296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2590800"/>
            <a:ext cx="8229600" cy="3535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Helvetica Neue" pitchFamily="37" charset="0"/>
                <a:ea typeface="Geneva" pitchFamily="37" charset="-128"/>
                <a:cs typeface="Geneva" pitchFamily="37" charset="-128"/>
              </a:defRPr>
            </a:lvl1pPr>
          </a:lstStyle>
          <a:p>
            <a:pPr fontAlgn="auto">
              <a:spcBef>
                <a:spcPts val="0"/>
              </a:spcBef>
              <a:spcAft>
                <a:spcPts val="0"/>
              </a:spcAft>
            </a:pPr>
            <a:fld id="{74AF67DE-5C35-49AE-BA35-5E61630D1525}" type="slidenum">
              <a:rPr lang="en-US" smtClean="0">
                <a:solidFill>
                  <a:srgbClr val="1F497D"/>
                </a:solidFill>
              </a:rPr>
              <a:pPr fontAlgn="auto">
                <a:spcBef>
                  <a:spcPts val="0"/>
                </a:spcBef>
                <a:spcAft>
                  <a:spcPts val="0"/>
                </a:spcAft>
              </a:pPr>
              <a:t>‹#›</a:t>
            </a:fld>
            <a:endParaRPr lang="en-US">
              <a:solidFill>
                <a:srgbClr val="1F497D"/>
              </a:solidFill>
            </a:endParaRPr>
          </a:p>
        </p:txBody>
      </p:sp>
    </p:spTree>
  </p:cSld>
  <p:clrMap bg1="lt1" tx1="dk1" bg2="lt2" tx2="dk2" accent1="accent1" accent2="accent2" accent3="accent3" accent4="accent4" accent5="accent5" accent6="accent6" hlink="hlink" folHlink="folHlink"/>
  <p:sldLayoutIdLst>
    <p:sldLayoutId id="2147483677" r:id="rId1"/>
  </p:sldLayoutIdLst>
  <p:txStyles>
    <p:titleStyle>
      <a:lvl1pPr algn="ctr" defTabSz="457200" rtl="0" eaLnBrk="1" fontAlgn="base" hangingPunct="1">
        <a:spcBef>
          <a:spcPct val="0"/>
        </a:spcBef>
        <a:spcAft>
          <a:spcPct val="0"/>
        </a:spcAft>
        <a:defRPr sz="3200" kern="1200">
          <a:solidFill>
            <a:schemeClr val="tx1"/>
          </a:solidFill>
          <a:latin typeface="Helvetica Neue"/>
          <a:ea typeface="Geneva" pitchFamily="-65" charset="-128"/>
          <a:cs typeface="Geneva" pitchFamily="-65" charset="-128"/>
        </a:defRPr>
      </a:lvl1pPr>
      <a:lvl2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9pPr>
    </p:titleStyle>
    <p:bodyStyle>
      <a:lvl1pPr marL="342900" indent="-342900" algn="l" defTabSz="457200" rtl="0" eaLnBrk="1" fontAlgn="base" hangingPunct="1">
        <a:spcBef>
          <a:spcPct val="20000"/>
        </a:spcBef>
        <a:spcAft>
          <a:spcPct val="0"/>
        </a:spcAft>
        <a:buFont typeface="Arial" charset="0"/>
        <a:buChar char="•"/>
        <a:defRPr kern="1200">
          <a:solidFill>
            <a:schemeClr val="tx1"/>
          </a:solidFill>
          <a:latin typeface="Helvetica Neue"/>
          <a:ea typeface="Geneva" pitchFamily="-65" charset="-128"/>
          <a:cs typeface="Geneva" pitchFamily="-65" charset="-128"/>
        </a:defRPr>
      </a:lvl1pPr>
      <a:lvl2pPr marL="742950" indent="-285750" algn="l" defTabSz="457200" rtl="0" eaLnBrk="1" fontAlgn="base" hangingPunct="1">
        <a:spcBef>
          <a:spcPct val="20000"/>
        </a:spcBef>
        <a:spcAft>
          <a:spcPct val="0"/>
        </a:spcAft>
        <a:buFont typeface="Arial" charset="0"/>
        <a:buChar char="–"/>
        <a:defRPr kern="1200">
          <a:solidFill>
            <a:schemeClr val="tx1"/>
          </a:solidFill>
          <a:latin typeface="Helvetica Neue"/>
          <a:ea typeface="Geneva" pitchFamily="-65" charset="-128"/>
          <a:cs typeface="Geneva" charset="0"/>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mn-cs"/>
        </a:defRPr>
      </a:lvl4pPr>
      <a:lvl5pPr marL="20574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219200"/>
            <a:ext cx="82296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2590800"/>
            <a:ext cx="8229600" cy="3535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Helvetica Neue" pitchFamily="37" charset="0"/>
                <a:ea typeface="Geneva" pitchFamily="37" charset="-128"/>
                <a:cs typeface="Geneva" pitchFamily="37" charset="-128"/>
              </a:defRPr>
            </a:lvl1pPr>
          </a:lstStyle>
          <a:p>
            <a:pPr fontAlgn="auto">
              <a:spcBef>
                <a:spcPts val="0"/>
              </a:spcBef>
              <a:spcAft>
                <a:spcPts val="0"/>
              </a:spcAft>
            </a:pPr>
            <a:fld id="{74AF67DE-5C35-49AE-BA35-5E61630D1525}" type="slidenum">
              <a:rPr lang="en-US" smtClean="0">
                <a:solidFill>
                  <a:srgbClr val="1F497D"/>
                </a:solidFill>
              </a:rPr>
              <a:pPr fontAlgn="auto">
                <a:spcBef>
                  <a:spcPts val="0"/>
                </a:spcBef>
                <a:spcAft>
                  <a:spcPts val="0"/>
                </a:spcAft>
              </a:pPr>
              <a:t>‹#›</a:t>
            </a:fld>
            <a:endParaRPr lang="en-US">
              <a:solidFill>
                <a:srgbClr val="1F497D"/>
              </a:solidFill>
            </a:endParaRPr>
          </a:p>
        </p:txBody>
      </p:sp>
    </p:spTree>
  </p:cSld>
  <p:clrMap bg1="lt1" tx1="dk1" bg2="lt2" tx2="dk2" accent1="accent1" accent2="accent2" accent3="accent3" accent4="accent4" accent5="accent5" accent6="accent6" hlink="hlink" folHlink="folHlink"/>
  <p:sldLayoutIdLst>
    <p:sldLayoutId id="2147483679" r:id="rId1"/>
  </p:sldLayoutIdLst>
  <p:txStyles>
    <p:titleStyle>
      <a:lvl1pPr algn="ctr" defTabSz="457200" rtl="0" eaLnBrk="1" fontAlgn="base" hangingPunct="1">
        <a:spcBef>
          <a:spcPct val="0"/>
        </a:spcBef>
        <a:spcAft>
          <a:spcPct val="0"/>
        </a:spcAft>
        <a:defRPr sz="3200" kern="1200">
          <a:solidFill>
            <a:schemeClr val="tx1"/>
          </a:solidFill>
          <a:latin typeface="Helvetica Neue"/>
          <a:ea typeface="Geneva" pitchFamily="-65" charset="-128"/>
          <a:cs typeface="Geneva" pitchFamily="-65" charset="-128"/>
        </a:defRPr>
      </a:lvl1pPr>
      <a:lvl2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9pPr>
    </p:titleStyle>
    <p:bodyStyle>
      <a:lvl1pPr marL="342900" indent="-342900" algn="l" defTabSz="457200" rtl="0" eaLnBrk="1" fontAlgn="base" hangingPunct="1">
        <a:spcBef>
          <a:spcPct val="20000"/>
        </a:spcBef>
        <a:spcAft>
          <a:spcPct val="0"/>
        </a:spcAft>
        <a:buFont typeface="Arial" charset="0"/>
        <a:buChar char="•"/>
        <a:defRPr kern="1200">
          <a:solidFill>
            <a:schemeClr val="tx1"/>
          </a:solidFill>
          <a:latin typeface="Helvetica Neue"/>
          <a:ea typeface="Geneva" pitchFamily="-65" charset="-128"/>
          <a:cs typeface="Geneva" pitchFamily="-65" charset="-128"/>
        </a:defRPr>
      </a:lvl1pPr>
      <a:lvl2pPr marL="742950" indent="-285750" algn="l" defTabSz="457200" rtl="0" eaLnBrk="1" fontAlgn="base" hangingPunct="1">
        <a:spcBef>
          <a:spcPct val="20000"/>
        </a:spcBef>
        <a:spcAft>
          <a:spcPct val="0"/>
        </a:spcAft>
        <a:buFont typeface="Arial" charset="0"/>
        <a:buChar char="–"/>
        <a:defRPr kern="1200">
          <a:solidFill>
            <a:schemeClr val="tx1"/>
          </a:solidFill>
          <a:latin typeface="Helvetica Neue"/>
          <a:ea typeface="Geneva" pitchFamily="-65" charset="-128"/>
          <a:cs typeface="Geneva" charset="0"/>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mn-cs"/>
        </a:defRPr>
      </a:lvl4pPr>
      <a:lvl5pPr marL="20574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219200"/>
            <a:ext cx="82296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2590800"/>
            <a:ext cx="8229600" cy="3535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Helvetica Neue" pitchFamily="37" charset="0"/>
                <a:ea typeface="Geneva" pitchFamily="37" charset="-128"/>
                <a:cs typeface="Geneva" pitchFamily="37" charset="-128"/>
              </a:defRPr>
            </a:lvl1pPr>
          </a:lstStyle>
          <a:p>
            <a:pPr fontAlgn="auto">
              <a:spcBef>
                <a:spcPts val="0"/>
              </a:spcBef>
              <a:spcAft>
                <a:spcPts val="0"/>
              </a:spcAft>
            </a:pPr>
            <a:fld id="{74AF67DE-5C35-49AE-BA35-5E61630D1525}" type="slidenum">
              <a:rPr lang="en-US" smtClean="0">
                <a:solidFill>
                  <a:srgbClr val="1F497D"/>
                </a:solidFill>
              </a:rPr>
              <a:pPr fontAlgn="auto">
                <a:spcBef>
                  <a:spcPts val="0"/>
                </a:spcBef>
                <a:spcAft>
                  <a:spcPts val="0"/>
                </a:spcAft>
              </a:pPr>
              <a:t>‹#›</a:t>
            </a:fld>
            <a:endParaRPr lang="en-US">
              <a:solidFill>
                <a:srgbClr val="1F497D"/>
              </a:solidFill>
            </a:endParaRPr>
          </a:p>
        </p:txBody>
      </p:sp>
    </p:spTree>
  </p:cSld>
  <p:clrMap bg1="lt1" tx1="dk1" bg2="lt2" tx2="dk2" accent1="accent1" accent2="accent2" accent3="accent3" accent4="accent4" accent5="accent5" accent6="accent6" hlink="hlink" folHlink="folHlink"/>
  <p:sldLayoutIdLst>
    <p:sldLayoutId id="2147483681" r:id="rId1"/>
  </p:sldLayoutIdLst>
  <p:txStyles>
    <p:titleStyle>
      <a:lvl1pPr algn="ctr" defTabSz="457200" rtl="0" eaLnBrk="1" fontAlgn="base" hangingPunct="1">
        <a:spcBef>
          <a:spcPct val="0"/>
        </a:spcBef>
        <a:spcAft>
          <a:spcPct val="0"/>
        </a:spcAft>
        <a:defRPr sz="3200" kern="1200">
          <a:solidFill>
            <a:schemeClr val="tx1"/>
          </a:solidFill>
          <a:latin typeface="Helvetica Neue"/>
          <a:ea typeface="Geneva" pitchFamily="-65" charset="-128"/>
          <a:cs typeface="Geneva" pitchFamily="-65" charset="-128"/>
        </a:defRPr>
      </a:lvl1pPr>
      <a:lvl2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9pPr>
    </p:titleStyle>
    <p:bodyStyle>
      <a:lvl1pPr marL="342900" indent="-342900" algn="l" defTabSz="457200" rtl="0" eaLnBrk="1" fontAlgn="base" hangingPunct="1">
        <a:spcBef>
          <a:spcPct val="20000"/>
        </a:spcBef>
        <a:spcAft>
          <a:spcPct val="0"/>
        </a:spcAft>
        <a:buFont typeface="Arial" charset="0"/>
        <a:buChar char="•"/>
        <a:defRPr kern="1200">
          <a:solidFill>
            <a:schemeClr val="tx1"/>
          </a:solidFill>
          <a:latin typeface="Helvetica Neue"/>
          <a:ea typeface="Geneva" pitchFamily="-65" charset="-128"/>
          <a:cs typeface="Geneva" pitchFamily="-65" charset="-128"/>
        </a:defRPr>
      </a:lvl1pPr>
      <a:lvl2pPr marL="742950" indent="-285750" algn="l" defTabSz="457200" rtl="0" eaLnBrk="1" fontAlgn="base" hangingPunct="1">
        <a:spcBef>
          <a:spcPct val="20000"/>
        </a:spcBef>
        <a:spcAft>
          <a:spcPct val="0"/>
        </a:spcAft>
        <a:buFont typeface="Arial" charset="0"/>
        <a:buChar char="–"/>
        <a:defRPr kern="1200">
          <a:solidFill>
            <a:schemeClr val="tx1"/>
          </a:solidFill>
          <a:latin typeface="Helvetica Neue"/>
          <a:ea typeface="Geneva" pitchFamily="-65" charset="-128"/>
          <a:cs typeface="Geneva" charset="0"/>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mn-cs"/>
        </a:defRPr>
      </a:lvl4pPr>
      <a:lvl5pPr marL="20574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219200"/>
            <a:ext cx="82296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2590800"/>
            <a:ext cx="8229600" cy="3535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Helvetica Neue" pitchFamily="37" charset="0"/>
                <a:ea typeface="Geneva" pitchFamily="37" charset="-128"/>
                <a:cs typeface="Geneva" pitchFamily="37" charset="-128"/>
              </a:defRPr>
            </a:lvl1pPr>
          </a:lstStyle>
          <a:p>
            <a:pPr fontAlgn="auto">
              <a:spcBef>
                <a:spcPts val="0"/>
              </a:spcBef>
              <a:spcAft>
                <a:spcPts val="0"/>
              </a:spcAft>
            </a:pPr>
            <a:fld id="{74AF67DE-5C35-49AE-BA35-5E61630D1525}" type="slidenum">
              <a:rPr lang="en-US" smtClean="0">
                <a:solidFill>
                  <a:srgbClr val="1F497D"/>
                </a:solidFill>
              </a:rPr>
              <a:pPr fontAlgn="auto">
                <a:spcBef>
                  <a:spcPts val="0"/>
                </a:spcBef>
                <a:spcAft>
                  <a:spcPts val="0"/>
                </a:spcAft>
              </a:pPr>
              <a:t>‹#›</a:t>
            </a:fld>
            <a:endParaRPr lang="en-US">
              <a:solidFill>
                <a:srgbClr val="1F497D"/>
              </a:solidFill>
            </a:endParaRPr>
          </a:p>
        </p:txBody>
      </p:sp>
    </p:spTree>
  </p:cSld>
  <p:clrMap bg1="lt1" tx1="dk1" bg2="lt2" tx2="dk2" accent1="accent1" accent2="accent2" accent3="accent3" accent4="accent4" accent5="accent5" accent6="accent6" hlink="hlink" folHlink="folHlink"/>
  <p:sldLayoutIdLst>
    <p:sldLayoutId id="2147483683" r:id="rId1"/>
  </p:sldLayoutIdLst>
  <p:txStyles>
    <p:titleStyle>
      <a:lvl1pPr algn="ctr" defTabSz="457200" rtl="0" eaLnBrk="1" fontAlgn="base" hangingPunct="1">
        <a:spcBef>
          <a:spcPct val="0"/>
        </a:spcBef>
        <a:spcAft>
          <a:spcPct val="0"/>
        </a:spcAft>
        <a:defRPr sz="3200" kern="1200">
          <a:solidFill>
            <a:schemeClr val="tx1"/>
          </a:solidFill>
          <a:latin typeface="Helvetica Neue"/>
          <a:ea typeface="Geneva" pitchFamily="-65" charset="-128"/>
          <a:cs typeface="Geneva" pitchFamily="-65" charset="-128"/>
        </a:defRPr>
      </a:lvl1pPr>
      <a:lvl2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9pPr>
    </p:titleStyle>
    <p:bodyStyle>
      <a:lvl1pPr marL="342900" indent="-342900" algn="l" defTabSz="457200" rtl="0" eaLnBrk="1" fontAlgn="base" hangingPunct="1">
        <a:spcBef>
          <a:spcPct val="20000"/>
        </a:spcBef>
        <a:spcAft>
          <a:spcPct val="0"/>
        </a:spcAft>
        <a:buFont typeface="Arial" charset="0"/>
        <a:buChar char="•"/>
        <a:defRPr kern="1200">
          <a:solidFill>
            <a:schemeClr val="tx1"/>
          </a:solidFill>
          <a:latin typeface="Helvetica Neue"/>
          <a:ea typeface="Geneva" pitchFamily="-65" charset="-128"/>
          <a:cs typeface="Geneva" pitchFamily="-65" charset="-128"/>
        </a:defRPr>
      </a:lvl1pPr>
      <a:lvl2pPr marL="742950" indent="-285750" algn="l" defTabSz="457200" rtl="0" eaLnBrk="1" fontAlgn="base" hangingPunct="1">
        <a:spcBef>
          <a:spcPct val="20000"/>
        </a:spcBef>
        <a:spcAft>
          <a:spcPct val="0"/>
        </a:spcAft>
        <a:buFont typeface="Arial" charset="0"/>
        <a:buChar char="–"/>
        <a:defRPr kern="1200">
          <a:solidFill>
            <a:schemeClr val="tx1"/>
          </a:solidFill>
          <a:latin typeface="Helvetica Neue"/>
          <a:ea typeface="Geneva" pitchFamily="-65" charset="-128"/>
          <a:cs typeface="Geneva" charset="0"/>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mn-cs"/>
        </a:defRPr>
      </a:lvl4pPr>
      <a:lvl5pPr marL="20574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219200"/>
            <a:ext cx="82296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2590800"/>
            <a:ext cx="8229600" cy="3535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Helvetica Neue" pitchFamily="37" charset="0"/>
                <a:ea typeface="Geneva" pitchFamily="37" charset="-128"/>
                <a:cs typeface="Geneva" pitchFamily="37" charset="-128"/>
              </a:defRPr>
            </a:lvl1pPr>
          </a:lstStyle>
          <a:p>
            <a:pPr fontAlgn="auto">
              <a:spcBef>
                <a:spcPts val="0"/>
              </a:spcBef>
              <a:spcAft>
                <a:spcPts val="0"/>
              </a:spcAft>
            </a:pPr>
            <a:fld id="{74AF67DE-5C35-49AE-BA35-5E61630D1525}" type="slidenum">
              <a:rPr lang="en-US" smtClean="0">
                <a:solidFill>
                  <a:srgbClr val="1F497D"/>
                </a:solidFill>
              </a:rPr>
              <a:pPr fontAlgn="auto">
                <a:spcBef>
                  <a:spcPts val="0"/>
                </a:spcBef>
                <a:spcAft>
                  <a:spcPts val="0"/>
                </a:spcAft>
              </a:pPr>
              <a:t>‹#›</a:t>
            </a:fld>
            <a:endParaRPr lang="en-US">
              <a:solidFill>
                <a:srgbClr val="1F497D"/>
              </a:solidFill>
            </a:endParaRPr>
          </a:p>
        </p:txBody>
      </p:sp>
    </p:spTree>
  </p:cSld>
  <p:clrMap bg1="lt1" tx1="dk1" bg2="lt2" tx2="dk2" accent1="accent1" accent2="accent2" accent3="accent3" accent4="accent4" accent5="accent5" accent6="accent6" hlink="hlink" folHlink="folHlink"/>
  <p:sldLayoutIdLst>
    <p:sldLayoutId id="2147483685" r:id="rId1"/>
  </p:sldLayoutIdLst>
  <p:txStyles>
    <p:titleStyle>
      <a:lvl1pPr algn="ctr" defTabSz="457200" rtl="0" eaLnBrk="1" fontAlgn="base" hangingPunct="1">
        <a:spcBef>
          <a:spcPct val="0"/>
        </a:spcBef>
        <a:spcAft>
          <a:spcPct val="0"/>
        </a:spcAft>
        <a:defRPr sz="3200" kern="1200">
          <a:solidFill>
            <a:schemeClr val="tx1"/>
          </a:solidFill>
          <a:latin typeface="Helvetica Neue"/>
          <a:ea typeface="Geneva" pitchFamily="-65" charset="-128"/>
          <a:cs typeface="Geneva" pitchFamily="-65" charset="-128"/>
        </a:defRPr>
      </a:lvl1pPr>
      <a:lvl2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9pPr>
    </p:titleStyle>
    <p:bodyStyle>
      <a:lvl1pPr marL="342900" indent="-342900" algn="l" defTabSz="457200" rtl="0" eaLnBrk="1" fontAlgn="base" hangingPunct="1">
        <a:spcBef>
          <a:spcPct val="20000"/>
        </a:spcBef>
        <a:spcAft>
          <a:spcPct val="0"/>
        </a:spcAft>
        <a:buFont typeface="Arial" charset="0"/>
        <a:buChar char="•"/>
        <a:defRPr kern="1200">
          <a:solidFill>
            <a:schemeClr val="tx1"/>
          </a:solidFill>
          <a:latin typeface="Helvetica Neue"/>
          <a:ea typeface="Geneva" pitchFamily="-65" charset="-128"/>
          <a:cs typeface="Geneva" pitchFamily="-65" charset="-128"/>
        </a:defRPr>
      </a:lvl1pPr>
      <a:lvl2pPr marL="742950" indent="-285750" algn="l" defTabSz="457200" rtl="0" eaLnBrk="1" fontAlgn="base" hangingPunct="1">
        <a:spcBef>
          <a:spcPct val="20000"/>
        </a:spcBef>
        <a:spcAft>
          <a:spcPct val="0"/>
        </a:spcAft>
        <a:buFont typeface="Arial" charset="0"/>
        <a:buChar char="–"/>
        <a:defRPr kern="1200">
          <a:solidFill>
            <a:schemeClr val="tx1"/>
          </a:solidFill>
          <a:latin typeface="Helvetica Neue"/>
          <a:ea typeface="Geneva" pitchFamily="-65" charset="-128"/>
          <a:cs typeface="Geneva" charset="0"/>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mn-cs"/>
        </a:defRPr>
      </a:lvl4pPr>
      <a:lvl5pPr marL="20574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219200"/>
            <a:ext cx="82296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2590800"/>
            <a:ext cx="8229600" cy="3535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Helvetica Neue" pitchFamily="37" charset="0"/>
                <a:ea typeface="Geneva" pitchFamily="37" charset="-128"/>
                <a:cs typeface="Geneva" pitchFamily="37" charset="-128"/>
              </a:defRPr>
            </a:lvl1pPr>
          </a:lstStyle>
          <a:p>
            <a:pPr fontAlgn="auto">
              <a:spcBef>
                <a:spcPts val="0"/>
              </a:spcBef>
              <a:spcAft>
                <a:spcPts val="0"/>
              </a:spcAft>
            </a:pPr>
            <a:fld id="{74AF67DE-5C35-49AE-BA35-5E61630D1525}" type="slidenum">
              <a:rPr lang="en-US" smtClean="0">
                <a:solidFill>
                  <a:srgbClr val="1F497D"/>
                </a:solidFill>
              </a:rPr>
              <a:pPr fontAlgn="auto">
                <a:spcBef>
                  <a:spcPts val="0"/>
                </a:spcBef>
                <a:spcAft>
                  <a:spcPts val="0"/>
                </a:spcAft>
              </a:pPr>
              <a:t>‹#›</a:t>
            </a:fld>
            <a:endParaRPr lang="en-US">
              <a:solidFill>
                <a:srgbClr val="1F497D"/>
              </a:solidFill>
            </a:endParaRPr>
          </a:p>
        </p:txBody>
      </p:sp>
    </p:spTree>
  </p:cSld>
  <p:clrMap bg1="lt1" tx1="dk1" bg2="lt2" tx2="dk2" accent1="accent1" accent2="accent2" accent3="accent3" accent4="accent4" accent5="accent5" accent6="accent6" hlink="hlink" folHlink="folHlink"/>
  <p:sldLayoutIdLst>
    <p:sldLayoutId id="2147483687" r:id="rId1"/>
  </p:sldLayoutIdLst>
  <p:txStyles>
    <p:titleStyle>
      <a:lvl1pPr algn="ctr" defTabSz="457200" rtl="0" eaLnBrk="1" fontAlgn="base" hangingPunct="1">
        <a:spcBef>
          <a:spcPct val="0"/>
        </a:spcBef>
        <a:spcAft>
          <a:spcPct val="0"/>
        </a:spcAft>
        <a:defRPr sz="3200" kern="1200">
          <a:solidFill>
            <a:schemeClr val="tx1"/>
          </a:solidFill>
          <a:latin typeface="Helvetica Neue"/>
          <a:ea typeface="Geneva" pitchFamily="-65" charset="-128"/>
          <a:cs typeface="Geneva" pitchFamily="-65" charset="-128"/>
        </a:defRPr>
      </a:lvl1pPr>
      <a:lvl2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9pPr>
    </p:titleStyle>
    <p:bodyStyle>
      <a:lvl1pPr marL="342900" indent="-342900" algn="l" defTabSz="457200" rtl="0" eaLnBrk="1" fontAlgn="base" hangingPunct="1">
        <a:spcBef>
          <a:spcPct val="20000"/>
        </a:spcBef>
        <a:spcAft>
          <a:spcPct val="0"/>
        </a:spcAft>
        <a:buFont typeface="Arial" charset="0"/>
        <a:buChar char="•"/>
        <a:defRPr kern="1200">
          <a:solidFill>
            <a:schemeClr val="tx1"/>
          </a:solidFill>
          <a:latin typeface="Helvetica Neue"/>
          <a:ea typeface="Geneva" pitchFamily="-65" charset="-128"/>
          <a:cs typeface="Geneva" pitchFamily="-65" charset="-128"/>
        </a:defRPr>
      </a:lvl1pPr>
      <a:lvl2pPr marL="742950" indent="-285750" algn="l" defTabSz="457200" rtl="0" eaLnBrk="1" fontAlgn="base" hangingPunct="1">
        <a:spcBef>
          <a:spcPct val="20000"/>
        </a:spcBef>
        <a:spcAft>
          <a:spcPct val="0"/>
        </a:spcAft>
        <a:buFont typeface="Arial" charset="0"/>
        <a:buChar char="–"/>
        <a:defRPr kern="1200">
          <a:solidFill>
            <a:schemeClr val="tx1"/>
          </a:solidFill>
          <a:latin typeface="Helvetica Neue"/>
          <a:ea typeface="Geneva" pitchFamily="-65" charset="-128"/>
          <a:cs typeface="Geneva" charset="0"/>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mn-cs"/>
        </a:defRPr>
      </a:lvl4pPr>
      <a:lvl5pPr marL="20574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219200"/>
            <a:ext cx="82296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2590800"/>
            <a:ext cx="8229600" cy="3535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Helvetica Neue" pitchFamily="37" charset="0"/>
                <a:ea typeface="Geneva" pitchFamily="37" charset="-128"/>
                <a:cs typeface="Geneva" pitchFamily="37" charset="-128"/>
              </a:defRPr>
            </a:lvl1pPr>
          </a:lstStyle>
          <a:p>
            <a:pPr fontAlgn="auto">
              <a:spcBef>
                <a:spcPts val="0"/>
              </a:spcBef>
              <a:spcAft>
                <a:spcPts val="0"/>
              </a:spcAft>
            </a:pPr>
            <a:fld id="{74AF67DE-5C35-49AE-BA35-5E61630D1525}" type="slidenum">
              <a:rPr lang="en-US" smtClean="0">
                <a:solidFill>
                  <a:srgbClr val="1F497D"/>
                </a:solidFill>
              </a:rPr>
              <a:pPr fontAlgn="auto">
                <a:spcBef>
                  <a:spcPts val="0"/>
                </a:spcBef>
                <a:spcAft>
                  <a:spcPts val="0"/>
                </a:spcAft>
              </a:pPr>
              <a:t>‹#›</a:t>
            </a:fld>
            <a:endParaRPr lang="en-US">
              <a:solidFill>
                <a:srgbClr val="1F497D"/>
              </a:solidFill>
            </a:endParaRPr>
          </a:p>
        </p:txBody>
      </p:sp>
    </p:spTree>
  </p:cSld>
  <p:clrMap bg1="lt1" tx1="dk1" bg2="lt2" tx2="dk2" accent1="accent1" accent2="accent2" accent3="accent3" accent4="accent4" accent5="accent5" accent6="accent6" hlink="hlink" folHlink="folHlink"/>
  <p:sldLayoutIdLst>
    <p:sldLayoutId id="2147483689" r:id="rId1"/>
  </p:sldLayoutIdLst>
  <p:txStyles>
    <p:titleStyle>
      <a:lvl1pPr algn="ctr" defTabSz="457200" rtl="0" eaLnBrk="1" fontAlgn="base" hangingPunct="1">
        <a:spcBef>
          <a:spcPct val="0"/>
        </a:spcBef>
        <a:spcAft>
          <a:spcPct val="0"/>
        </a:spcAft>
        <a:defRPr sz="3200" kern="1200">
          <a:solidFill>
            <a:schemeClr val="tx1"/>
          </a:solidFill>
          <a:latin typeface="Helvetica Neue"/>
          <a:ea typeface="Geneva" pitchFamily="-65" charset="-128"/>
          <a:cs typeface="Geneva" pitchFamily="-65" charset="-128"/>
        </a:defRPr>
      </a:lvl1pPr>
      <a:lvl2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9pPr>
    </p:titleStyle>
    <p:bodyStyle>
      <a:lvl1pPr marL="342900" indent="-342900" algn="l" defTabSz="457200" rtl="0" eaLnBrk="1" fontAlgn="base" hangingPunct="1">
        <a:spcBef>
          <a:spcPct val="20000"/>
        </a:spcBef>
        <a:spcAft>
          <a:spcPct val="0"/>
        </a:spcAft>
        <a:buFont typeface="Arial" charset="0"/>
        <a:buChar char="•"/>
        <a:defRPr kern="1200">
          <a:solidFill>
            <a:schemeClr val="tx1"/>
          </a:solidFill>
          <a:latin typeface="Helvetica Neue"/>
          <a:ea typeface="Geneva" pitchFamily="-65" charset="-128"/>
          <a:cs typeface="Geneva" pitchFamily="-65" charset="-128"/>
        </a:defRPr>
      </a:lvl1pPr>
      <a:lvl2pPr marL="742950" indent="-285750" algn="l" defTabSz="457200" rtl="0" eaLnBrk="1" fontAlgn="base" hangingPunct="1">
        <a:spcBef>
          <a:spcPct val="20000"/>
        </a:spcBef>
        <a:spcAft>
          <a:spcPct val="0"/>
        </a:spcAft>
        <a:buFont typeface="Arial" charset="0"/>
        <a:buChar char="–"/>
        <a:defRPr kern="1200">
          <a:solidFill>
            <a:schemeClr val="tx1"/>
          </a:solidFill>
          <a:latin typeface="Helvetica Neue"/>
          <a:ea typeface="Geneva" pitchFamily="-65" charset="-128"/>
          <a:cs typeface="Geneva" charset="0"/>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mn-cs"/>
        </a:defRPr>
      </a:lvl4pPr>
      <a:lvl5pPr marL="20574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53975"/>
            <a:ext cx="8229600" cy="1417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233488" y="1225550"/>
            <a:ext cx="7453312" cy="5376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457200">
              <a:defRPr/>
            </a:pPr>
            <a:fld id="{570192FB-EDB5-4AE2-8209-5BF4ED50AA12}" type="datetime1">
              <a:rPr lang="en-US">
                <a:solidFill>
                  <a:prstClr val="black">
                    <a:tint val="75000"/>
                  </a:prstClr>
                </a:solidFill>
              </a:rPr>
              <a:pPr defTabSz="457200">
                <a:defRPr/>
              </a:pPr>
              <a:t>11/19/2013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457200">
              <a:defRPr/>
            </a:pPr>
            <a:fld id="{D5FD5D14-8B34-41C7-B0BE-48CDABF6CA55}" type="slidenum">
              <a:rPr lang="en-US">
                <a:solidFill>
                  <a:prstClr val="black">
                    <a:tint val="75000"/>
                  </a:prstClr>
                </a:solidFill>
              </a:rPr>
              <a:pPr defTabSz="457200">
                <a:defRPr/>
              </a:pPr>
              <a:t>‹#›</a:t>
            </a:fld>
            <a:endParaRPr lang="en-US" dirty="0">
              <a:solidFill>
                <a:prstClr val="black">
                  <a:tint val="75000"/>
                </a:prstClr>
              </a:solidFill>
            </a:endParaRPr>
          </a:p>
        </p:txBody>
      </p:sp>
      <p:pic>
        <p:nvPicPr>
          <p:cNvPr id="9" name="Picture 8"/>
          <p:cNvPicPr>
            <a:picLocks noChangeAspect="1"/>
          </p:cNvPicPr>
          <p:nvPr/>
        </p:nvPicPr>
        <p:blipFill>
          <a:blip r:embed="rId3"/>
          <a:stretch>
            <a:fillRect/>
          </a:stretch>
        </p:blipFill>
        <p:spPr>
          <a:xfrm>
            <a:off x="292100" y="581025"/>
            <a:ext cx="195263" cy="5715000"/>
          </a:xfrm>
          <a:prstGeom prst="rect">
            <a:avLst/>
          </a:prstGeom>
          <a:effectLst>
            <a:outerShdw blurRad="50800" dist="38100" dir="2700000">
              <a:srgbClr val="000000">
                <a:alpha val="43000"/>
              </a:srgbClr>
            </a:outerShdw>
          </a:effectLst>
        </p:spPr>
      </p:pic>
      <p:sp>
        <p:nvSpPr>
          <p:cNvPr id="11" name="TextBox 10"/>
          <p:cNvSpPr txBox="1"/>
          <p:nvPr userDrawn="1"/>
        </p:nvSpPr>
        <p:spPr>
          <a:xfrm>
            <a:off x="4287838" y="6159500"/>
            <a:ext cx="3854450" cy="423863"/>
          </a:xfrm>
          <a:prstGeom prst="rect">
            <a:avLst/>
          </a:prstGeom>
          <a:noFill/>
        </p:spPr>
        <p:txBody>
          <a:bodyPr>
            <a:spAutoFit/>
          </a:bodyPr>
          <a:lstStyle/>
          <a:p>
            <a:pPr algn="r" defTabSz="457200" fontAlgn="auto">
              <a:spcBef>
                <a:spcPts val="0"/>
              </a:spcBef>
              <a:spcAft>
                <a:spcPts val="0"/>
              </a:spcAft>
              <a:defRPr/>
            </a:pPr>
            <a:r>
              <a:rPr lang="en-US" sz="1200" b="1" dirty="0">
                <a:solidFill>
                  <a:srgbClr val="007E86"/>
                </a:solidFill>
                <a:latin typeface="Helvetica Neue Light"/>
                <a:cs typeface="Helvetica Neue Light"/>
              </a:rPr>
              <a:t>Westchester Institute for Human Development</a:t>
            </a:r>
          </a:p>
          <a:p>
            <a:pPr algn="r" defTabSz="457200" fontAlgn="auto">
              <a:spcBef>
                <a:spcPts val="0"/>
              </a:spcBef>
              <a:spcAft>
                <a:spcPts val="0"/>
              </a:spcAft>
              <a:defRPr/>
            </a:pPr>
            <a:r>
              <a:rPr lang="en-US" sz="950" dirty="0">
                <a:solidFill>
                  <a:srgbClr val="007E86"/>
                </a:solidFill>
                <a:latin typeface="Helvetica Neue Light"/>
                <a:cs typeface="Helvetica Neue Light"/>
              </a:rPr>
              <a:t>University Center for Excellence in Developmental Disabilities</a:t>
            </a:r>
          </a:p>
        </p:txBody>
      </p:sp>
      <p:pic>
        <p:nvPicPr>
          <p:cNvPr id="1033" name="Picture 2"/>
          <p:cNvPicPr>
            <a:picLocks noChangeAspect="1" noChangeArrowheads="1"/>
          </p:cNvPicPr>
          <p:nvPr userDrawn="1"/>
        </p:nvPicPr>
        <p:blipFill>
          <a:blip r:embed="rId4"/>
          <a:srcRect l="16406" t="16747" r="14453" b="12146"/>
          <a:stretch>
            <a:fillRect/>
          </a:stretch>
        </p:blipFill>
        <p:spPr bwMode="auto">
          <a:xfrm>
            <a:off x="8091488" y="5915025"/>
            <a:ext cx="9890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6" r:id="rId1"/>
  </p:sldLayoutIdLst>
  <p:hf hdr="0" ftr="0" dt="0"/>
  <p:txStyles>
    <p:titleStyle>
      <a:lvl1pPr algn="l" defTabSz="457200" rtl="0" eaLnBrk="0" fontAlgn="base" hangingPunct="0">
        <a:spcBef>
          <a:spcPct val="0"/>
        </a:spcBef>
        <a:spcAft>
          <a:spcPct val="0"/>
        </a:spcAft>
        <a:defRPr sz="3600" kern="1200">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pitchFamily="34" charset="0"/>
        </a:defRPr>
      </a:lvl2pPr>
      <a:lvl3pPr algn="l" defTabSz="457200" rtl="0" eaLnBrk="0" fontAlgn="base" hangingPunct="0">
        <a:spcBef>
          <a:spcPct val="0"/>
        </a:spcBef>
        <a:spcAft>
          <a:spcPct val="0"/>
        </a:spcAft>
        <a:defRPr sz="3600">
          <a:solidFill>
            <a:schemeClr val="tx1"/>
          </a:solidFill>
          <a:latin typeface="Calibri" pitchFamily="34" charset="0"/>
        </a:defRPr>
      </a:lvl3pPr>
      <a:lvl4pPr algn="l" defTabSz="457200" rtl="0" eaLnBrk="0" fontAlgn="base" hangingPunct="0">
        <a:spcBef>
          <a:spcPct val="0"/>
        </a:spcBef>
        <a:spcAft>
          <a:spcPct val="0"/>
        </a:spcAft>
        <a:defRPr sz="3600">
          <a:solidFill>
            <a:schemeClr val="tx1"/>
          </a:solidFill>
          <a:latin typeface="Calibri" pitchFamily="34" charset="0"/>
        </a:defRPr>
      </a:lvl4pPr>
      <a:lvl5pPr algn="l" defTabSz="457200" rtl="0" eaLnBrk="0" fontAlgn="base" hangingPunct="0">
        <a:spcBef>
          <a:spcPct val="0"/>
        </a:spcBef>
        <a:spcAft>
          <a:spcPct val="0"/>
        </a:spcAft>
        <a:defRPr sz="3600">
          <a:solidFill>
            <a:schemeClr val="tx1"/>
          </a:solidFill>
          <a:latin typeface="Calibri" pitchFamily="34" charset="0"/>
        </a:defRPr>
      </a:lvl5pPr>
      <a:lvl6pPr marL="457200" algn="l" defTabSz="457200" rtl="0" fontAlgn="base">
        <a:spcBef>
          <a:spcPct val="0"/>
        </a:spcBef>
        <a:spcAft>
          <a:spcPct val="0"/>
        </a:spcAft>
        <a:defRPr sz="3600">
          <a:solidFill>
            <a:schemeClr val="tx1"/>
          </a:solidFill>
          <a:latin typeface="Calibri" pitchFamily="34" charset="0"/>
        </a:defRPr>
      </a:lvl6pPr>
      <a:lvl7pPr marL="914400" algn="l" defTabSz="457200" rtl="0" fontAlgn="base">
        <a:spcBef>
          <a:spcPct val="0"/>
        </a:spcBef>
        <a:spcAft>
          <a:spcPct val="0"/>
        </a:spcAft>
        <a:defRPr sz="3600">
          <a:solidFill>
            <a:schemeClr val="tx1"/>
          </a:solidFill>
          <a:latin typeface="Calibri" pitchFamily="34" charset="0"/>
        </a:defRPr>
      </a:lvl7pPr>
      <a:lvl8pPr marL="1371600" algn="l" defTabSz="457200" rtl="0" fontAlgn="base">
        <a:spcBef>
          <a:spcPct val="0"/>
        </a:spcBef>
        <a:spcAft>
          <a:spcPct val="0"/>
        </a:spcAft>
        <a:defRPr sz="3600">
          <a:solidFill>
            <a:schemeClr val="tx1"/>
          </a:solidFill>
          <a:latin typeface="Calibri" pitchFamily="34" charset="0"/>
        </a:defRPr>
      </a:lvl8pPr>
      <a:lvl9pPr marL="1828800" algn="l" defTabSz="457200" rtl="0" fontAlgn="base">
        <a:spcBef>
          <a:spcPct val="0"/>
        </a:spcBef>
        <a:spcAft>
          <a:spcPct val="0"/>
        </a:spcAft>
        <a:defRPr sz="36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defRPr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FFFFFF"/>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53975"/>
            <a:ext cx="8229600" cy="1417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233488" y="1225550"/>
            <a:ext cx="7453312" cy="5376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457200">
              <a:defRPr/>
            </a:pPr>
            <a:fld id="{570192FB-EDB5-4AE2-8209-5BF4ED50AA12}" type="datetime1">
              <a:rPr lang="en-US">
                <a:solidFill>
                  <a:prstClr val="black">
                    <a:tint val="75000"/>
                  </a:prstClr>
                </a:solidFill>
              </a:rPr>
              <a:pPr defTabSz="457200">
                <a:defRPr/>
              </a:pPr>
              <a:t>11/19/2013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457200">
              <a:defRPr/>
            </a:pPr>
            <a:fld id="{D5FD5D14-8B34-41C7-B0BE-48CDABF6CA55}" type="slidenum">
              <a:rPr lang="en-US">
                <a:solidFill>
                  <a:prstClr val="black">
                    <a:tint val="75000"/>
                  </a:prstClr>
                </a:solidFill>
              </a:rPr>
              <a:pPr defTabSz="457200">
                <a:defRPr/>
              </a:pPr>
              <a:t>‹#›</a:t>
            </a:fld>
            <a:endParaRPr lang="en-US" dirty="0">
              <a:solidFill>
                <a:prstClr val="black">
                  <a:tint val="75000"/>
                </a:prstClr>
              </a:solidFill>
            </a:endParaRPr>
          </a:p>
        </p:txBody>
      </p:sp>
      <p:pic>
        <p:nvPicPr>
          <p:cNvPr id="9" name="Picture 8"/>
          <p:cNvPicPr>
            <a:picLocks noChangeAspect="1"/>
          </p:cNvPicPr>
          <p:nvPr/>
        </p:nvPicPr>
        <p:blipFill>
          <a:blip r:embed="rId3"/>
          <a:stretch>
            <a:fillRect/>
          </a:stretch>
        </p:blipFill>
        <p:spPr>
          <a:xfrm>
            <a:off x="292100" y="581025"/>
            <a:ext cx="195263" cy="5715000"/>
          </a:xfrm>
          <a:prstGeom prst="rect">
            <a:avLst/>
          </a:prstGeom>
          <a:effectLst>
            <a:outerShdw blurRad="50800" dist="38100" dir="2700000">
              <a:srgbClr val="000000">
                <a:alpha val="43000"/>
              </a:srgbClr>
            </a:outerShdw>
          </a:effectLst>
        </p:spPr>
      </p:pic>
      <p:sp>
        <p:nvSpPr>
          <p:cNvPr id="11" name="TextBox 10"/>
          <p:cNvSpPr txBox="1"/>
          <p:nvPr userDrawn="1"/>
        </p:nvSpPr>
        <p:spPr>
          <a:xfrm>
            <a:off x="4287838" y="6159500"/>
            <a:ext cx="3854450" cy="423863"/>
          </a:xfrm>
          <a:prstGeom prst="rect">
            <a:avLst/>
          </a:prstGeom>
          <a:noFill/>
        </p:spPr>
        <p:txBody>
          <a:bodyPr>
            <a:spAutoFit/>
          </a:bodyPr>
          <a:lstStyle/>
          <a:p>
            <a:pPr algn="r" defTabSz="457200" fontAlgn="auto">
              <a:spcBef>
                <a:spcPts val="0"/>
              </a:spcBef>
              <a:spcAft>
                <a:spcPts val="0"/>
              </a:spcAft>
              <a:defRPr/>
            </a:pPr>
            <a:r>
              <a:rPr lang="en-US" sz="1200" b="1" dirty="0">
                <a:solidFill>
                  <a:srgbClr val="007E86"/>
                </a:solidFill>
                <a:latin typeface="Helvetica Neue Light"/>
                <a:cs typeface="Helvetica Neue Light"/>
              </a:rPr>
              <a:t>Westchester Institute for Human Development</a:t>
            </a:r>
          </a:p>
          <a:p>
            <a:pPr algn="r" defTabSz="457200" fontAlgn="auto">
              <a:spcBef>
                <a:spcPts val="0"/>
              </a:spcBef>
              <a:spcAft>
                <a:spcPts val="0"/>
              </a:spcAft>
              <a:defRPr/>
            </a:pPr>
            <a:r>
              <a:rPr lang="en-US" sz="950" dirty="0">
                <a:solidFill>
                  <a:srgbClr val="007E86"/>
                </a:solidFill>
                <a:latin typeface="Helvetica Neue Light"/>
                <a:cs typeface="Helvetica Neue Light"/>
              </a:rPr>
              <a:t>University Center for Excellence in Developmental Disabilities</a:t>
            </a:r>
          </a:p>
        </p:txBody>
      </p:sp>
      <p:pic>
        <p:nvPicPr>
          <p:cNvPr id="1033" name="Picture 2"/>
          <p:cNvPicPr>
            <a:picLocks noChangeAspect="1" noChangeArrowheads="1"/>
          </p:cNvPicPr>
          <p:nvPr userDrawn="1"/>
        </p:nvPicPr>
        <p:blipFill>
          <a:blip r:embed="rId4"/>
          <a:srcRect l="16406" t="16747" r="14453" b="12146"/>
          <a:stretch>
            <a:fillRect/>
          </a:stretch>
        </p:blipFill>
        <p:spPr bwMode="auto">
          <a:xfrm>
            <a:off x="8091488" y="5915025"/>
            <a:ext cx="9890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8" r:id="rId1"/>
  </p:sldLayoutIdLst>
  <p:hf hdr="0" ftr="0" dt="0"/>
  <p:txStyles>
    <p:titleStyle>
      <a:lvl1pPr algn="l" defTabSz="457200" rtl="0" eaLnBrk="0" fontAlgn="base" hangingPunct="0">
        <a:spcBef>
          <a:spcPct val="0"/>
        </a:spcBef>
        <a:spcAft>
          <a:spcPct val="0"/>
        </a:spcAft>
        <a:defRPr sz="3600" kern="1200">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pitchFamily="34" charset="0"/>
        </a:defRPr>
      </a:lvl2pPr>
      <a:lvl3pPr algn="l" defTabSz="457200" rtl="0" eaLnBrk="0" fontAlgn="base" hangingPunct="0">
        <a:spcBef>
          <a:spcPct val="0"/>
        </a:spcBef>
        <a:spcAft>
          <a:spcPct val="0"/>
        </a:spcAft>
        <a:defRPr sz="3600">
          <a:solidFill>
            <a:schemeClr val="tx1"/>
          </a:solidFill>
          <a:latin typeface="Calibri" pitchFamily="34" charset="0"/>
        </a:defRPr>
      </a:lvl3pPr>
      <a:lvl4pPr algn="l" defTabSz="457200" rtl="0" eaLnBrk="0" fontAlgn="base" hangingPunct="0">
        <a:spcBef>
          <a:spcPct val="0"/>
        </a:spcBef>
        <a:spcAft>
          <a:spcPct val="0"/>
        </a:spcAft>
        <a:defRPr sz="3600">
          <a:solidFill>
            <a:schemeClr val="tx1"/>
          </a:solidFill>
          <a:latin typeface="Calibri" pitchFamily="34" charset="0"/>
        </a:defRPr>
      </a:lvl4pPr>
      <a:lvl5pPr algn="l" defTabSz="457200" rtl="0" eaLnBrk="0" fontAlgn="base" hangingPunct="0">
        <a:spcBef>
          <a:spcPct val="0"/>
        </a:spcBef>
        <a:spcAft>
          <a:spcPct val="0"/>
        </a:spcAft>
        <a:defRPr sz="3600">
          <a:solidFill>
            <a:schemeClr val="tx1"/>
          </a:solidFill>
          <a:latin typeface="Calibri" pitchFamily="34" charset="0"/>
        </a:defRPr>
      </a:lvl5pPr>
      <a:lvl6pPr marL="457200" algn="l" defTabSz="457200" rtl="0" fontAlgn="base">
        <a:spcBef>
          <a:spcPct val="0"/>
        </a:spcBef>
        <a:spcAft>
          <a:spcPct val="0"/>
        </a:spcAft>
        <a:defRPr sz="3600">
          <a:solidFill>
            <a:schemeClr val="tx1"/>
          </a:solidFill>
          <a:latin typeface="Calibri" pitchFamily="34" charset="0"/>
        </a:defRPr>
      </a:lvl6pPr>
      <a:lvl7pPr marL="914400" algn="l" defTabSz="457200" rtl="0" fontAlgn="base">
        <a:spcBef>
          <a:spcPct val="0"/>
        </a:spcBef>
        <a:spcAft>
          <a:spcPct val="0"/>
        </a:spcAft>
        <a:defRPr sz="3600">
          <a:solidFill>
            <a:schemeClr val="tx1"/>
          </a:solidFill>
          <a:latin typeface="Calibri" pitchFamily="34" charset="0"/>
        </a:defRPr>
      </a:lvl7pPr>
      <a:lvl8pPr marL="1371600" algn="l" defTabSz="457200" rtl="0" fontAlgn="base">
        <a:spcBef>
          <a:spcPct val="0"/>
        </a:spcBef>
        <a:spcAft>
          <a:spcPct val="0"/>
        </a:spcAft>
        <a:defRPr sz="3600">
          <a:solidFill>
            <a:schemeClr val="tx1"/>
          </a:solidFill>
          <a:latin typeface="Calibri" pitchFamily="34" charset="0"/>
        </a:defRPr>
      </a:lvl8pPr>
      <a:lvl9pPr marL="1828800" algn="l" defTabSz="457200" rtl="0" fontAlgn="base">
        <a:spcBef>
          <a:spcPct val="0"/>
        </a:spcBef>
        <a:spcAft>
          <a:spcPct val="0"/>
        </a:spcAft>
        <a:defRPr sz="36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defRPr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FFFFFF"/>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CD3B99E-A850-47FC-B78B-5D90DCA7BD2E}" type="datetimeFigureOut">
              <a:rPr lang="en-US" smtClean="0">
                <a:solidFill>
                  <a:prstClr val="black">
                    <a:tint val="75000"/>
                  </a:prstClr>
                </a:solidFill>
                <a:latin typeface="Calibri"/>
              </a:rPr>
              <a:pPr fontAlgn="auto">
                <a:spcBef>
                  <a:spcPts val="0"/>
                </a:spcBef>
                <a:spcAft>
                  <a:spcPts val="0"/>
                </a:spcAft>
              </a:pPr>
              <a:t>11/19/2013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EA3D62C-E1E5-4A5C-B69D-D7AE1BADAA59}"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986700"/>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53975"/>
            <a:ext cx="8229600" cy="1417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233488" y="1225550"/>
            <a:ext cx="7453312" cy="5376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457200">
              <a:defRPr/>
            </a:pPr>
            <a:fld id="{570192FB-EDB5-4AE2-8209-5BF4ED50AA12}" type="datetime1">
              <a:rPr lang="en-US">
                <a:solidFill>
                  <a:prstClr val="black">
                    <a:tint val="75000"/>
                  </a:prstClr>
                </a:solidFill>
              </a:rPr>
              <a:pPr defTabSz="457200">
                <a:defRPr/>
              </a:pPr>
              <a:t>11/19/2013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457200">
              <a:defRPr/>
            </a:pPr>
            <a:fld id="{D5FD5D14-8B34-41C7-B0BE-48CDABF6CA55}" type="slidenum">
              <a:rPr lang="en-US">
                <a:solidFill>
                  <a:prstClr val="black">
                    <a:tint val="75000"/>
                  </a:prstClr>
                </a:solidFill>
              </a:rPr>
              <a:pPr defTabSz="457200">
                <a:defRPr/>
              </a:pPr>
              <a:t>‹#›</a:t>
            </a:fld>
            <a:endParaRPr lang="en-US" dirty="0">
              <a:solidFill>
                <a:prstClr val="black">
                  <a:tint val="75000"/>
                </a:prstClr>
              </a:solidFill>
            </a:endParaRPr>
          </a:p>
        </p:txBody>
      </p:sp>
      <p:pic>
        <p:nvPicPr>
          <p:cNvPr id="9" name="Picture 8"/>
          <p:cNvPicPr>
            <a:picLocks noChangeAspect="1"/>
          </p:cNvPicPr>
          <p:nvPr/>
        </p:nvPicPr>
        <p:blipFill>
          <a:blip r:embed="rId3"/>
          <a:stretch>
            <a:fillRect/>
          </a:stretch>
        </p:blipFill>
        <p:spPr>
          <a:xfrm>
            <a:off x="292100" y="581025"/>
            <a:ext cx="195263" cy="5715000"/>
          </a:xfrm>
          <a:prstGeom prst="rect">
            <a:avLst/>
          </a:prstGeom>
          <a:effectLst>
            <a:outerShdw blurRad="50800" dist="38100" dir="2700000">
              <a:srgbClr val="000000">
                <a:alpha val="43000"/>
              </a:srgbClr>
            </a:outerShdw>
          </a:effectLst>
        </p:spPr>
      </p:pic>
      <p:sp>
        <p:nvSpPr>
          <p:cNvPr id="11" name="TextBox 10"/>
          <p:cNvSpPr txBox="1"/>
          <p:nvPr userDrawn="1"/>
        </p:nvSpPr>
        <p:spPr>
          <a:xfrm>
            <a:off x="4287838" y="6159500"/>
            <a:ext cx="3854450" cy="423863"/>
          </a:xfrm>
          <a:prstGeom prst="rect">
            <a:avLst/>
          </a:prstGeom>
          <a:noFill/>
        </p:spPr>
        <p:txBody>
          <a:bodyPr>
            <a:spAutoFit/>
          </a:bodyPr>
          <a:lstStyle/>
          <a:p>
            <a:pPr algn="r" defTabSz="457200" fontAlgn="auto">
              <a:spcBef>
                <a:spcPts val="0"/>
              </a:spcBef>
              <a:spcAft>
                <a:spcPts val="0"/>
              </a:spcAft>
              <a:defRPr/>
            </a:pPr>
            <a:r>
              <a:rPr lang="en-US" sz="1200" b="1" dirty="0">
                <a:solidFill>
                  <a:srgbClr val="007E86"/>
                </a:solidFill>
                <a:latin typeface="Helvetica Neue Light"/>
                <a:cs typeface="Helvetica Neue Light"/>
              </a:rPr>
              <a:t>Westchester Institute for Human Development</a:t>
            </a:r>
          </a:p>
          <a:p>
            <a:pPr algn="r" defTabSz="457200" fontAlgn="auto">
              <a:spcBef>
                <a:spcPts val="0"/>
              </a:spcBef>
              <a:spcAft>
                <a:spcPts val="0"/>
              </a:spcAft>
              <a:defRPr/>
            </a:pPr>
            <a:r>
              <a:rPr lang="en-US" sz="950" dirty="0">
                <a:solidFill>
                  <a:srgbClr val="007E86"/>
                </a:solidFill>
                <a:latin typeface="Helvetica Neue Light"/>
                <a:cs typeface="Helvetica Neue Light"/>
              </a:rPr>
              <a:t>University Center for Excellence in Developmental Disabilities</a:t>
            </a:r>
          </a:p>
        </p:txBody>
      </p:sp>
      <p:pic>
        <p:nvPicPr>
          <p:cNvPr id="1033" name="Picture 2"/>
          <p:cNvPicPr>
            <a:picLocks noChangeAspect="1" noChangeArrowheads="1"/>
          </p:cNvPicPr>
          <p:nvPr userDrawn="1"/>
        </p:nvPicPr>
        <p:blipFill>
          <a:blip r:embed="rId4"/>
          <a:srcRect l="16406" t="16747" r="14453" b="12146"/>
          <a:stretch>
            <a:fillRect/>
          </a:stretch>
        </p:blipFill>
        <p:spPr bwMode="auto">
          <a:xfrm>
            <a:off x="8091488" y="5915025"/>
            <a:ext cx="9890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0" r:id="rId1"/>
  </p:sldLayoutIdLst>
  <p:hf hdr="0" ftr="0" dt="0"/>
  <p:txStyles>
    <p:titleStyle>
      <a:lvl1pPr algn="l" defTabSz="457200" rtl="0" eaLnBrk="0" fontAlgn="base" hangingPunct="0">
        <a:spcBef>
          <a:spcPct val="0"/>
        </a:spcBef>
        <a:spcAft>
          <a:spcPct val="0"/>
        </a:spcAft>
        <a:defRPr sz="3600" kern="1200">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pitchFamily="34" charset="0"/>
        </a:defRPr>
      </a:lvl2pPr>
      <a:lvl3pPr algn="l" defTabSz="457200" rtl="0" eaLnBrk="0" fontAlgn="base" hangingPunct="0">
        <a:spcBef>
          <a:spcPct val="0"/>
        </a:spcBef>
        <a:spcAft>
          <a:spcPct val="0"/>
        </a:spcAft>
        <a:defRPr sz="3600">
          <a:solidFill>
            <a:schemeClr val="tx1"/>
          </a:solidFill>
          <a:latin typeface="Calibri" pitchFamily="34" charset="0"/>
        </a:defRPr>
      </a:lvl3pPr>
      <a:lvl4pPr algn="l" defTabSz="457200" rtl="0" eaLnBrk="0" fontAlgn="base" hangingPunct="0">
        <a:spcBef>
          <a:spcPct val="0"/>
        </a:spcBef>
        <a:spcAft>
          <a:spcPct val="0"/>
        </a:spcAft>
        <a:defRPr sz="3600">
          <a:solidFill>
            <a:schemeClr val="tx1"/>
          </a:solidFill>
          <a:latin typeface="Calibri" pitchFamily="34" charset="0"/>
        </a:defRPr>
      </a:lvl4pPr>
      <a:lvl5pPr algn="l" defTabSz="457200" rtl="0" eaLnBrk="0" fontAlgn="base" hangingPunct="0">
        <a:spcBef>
          <a:spcPct val="0"/>
        </a:spcBef>
        <a:spcAft>
          <a:spcPct val="0"/>
        </a:spcAft>
        <a:defRPr sz="3600">
          <a:solidFill>
            <a:schemeClr val="tx1"/>
          </a:solidFill>
          <a:latin typeface="Calibri" pitchFamily="34" charset="0"/>
        </a:defRPr>
      </a:lvl5pPr>
      <a:lvl6pPr marL="457200" algn="l" defTabSz="457200" rtl="0" fontAlgn="base">
        <a:spcBef>
          <a:spcPct val="0"/>
        </a:spcBef>
        <a:spcAft>
          <a:spcPct val="0"/>
        </a:spcAft>
        <a:defRPr sz="3600">
          <a:solidFill>
            <a:schemeClr val="tx1"/>
          </a:solidFill>
          <a:latin typeface="Calibri" pitchFamily="34" charset="0"/>
        </a:defRPr>
      </a:lvl6pPr>
      <a:lvl7pPr marL="914400" algn="l" defTabSz="457200" rtl="0" fontAlgn="base">
        <a:spcBef>
          <a:spcPct val="0"/>
        </a:spcBef>
        <a:spcAft>
          <a:spcPct val="0"/>
        </a:spcAft>
        <a:defRPr sz="3600">
          <a:solidFill>
            <a:schemeClr val="tx1"/>
          </a:solidFill>
          <a:latin typeface="Calibri" pitchFamily="34" charset="0"/>
        </a:defRPr>
      </a:lvl7pPr>
      <a:lvl8pPr marL="1371600" algn="l" defTabSz="457200" rtl="0" fontAlgn="base">
        <a:spcBef>
          <a:spcPct val="0"/>
        </a:spcBef>
        <a:spcAft>
          <a:spcPct val="0"/>
        </a:spcAft>
        <a:defRPr sz="3600">
          <a:solidFill>
            <a:schemeClr val="tx1"/>
          </a:solidFill>
          <a:latin typeface="Calibri" pitchFamily="34" charset="0"/>
        </a:defRPr>
      </a:lvl8pPr>
      <a:lvl9pPr marL="1828800" algn="l" defTabSz="457200" rtl="0" fontAlgn="base">
        <a:spcBef>
          <a:spcPct val="0"/>
        </a:spcBef>
        <a:spcAft>
          <a:spcPct val="0"/>
        </a:spcAft>
        <a:defRPr sz="36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defRPr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FFFFFF"/>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53975"/>
            <a:ext cx="8229600" cy="1417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233488" y="1225550"/>
            <a:ext cx="7453312" cy="5376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457200">
              <a:defRPr/>
            </a:pPr>
            <a:fld id="{570192FB-EDB5-4AE2-8209-5BF4ED50AA12}" type="datetime1">
              <a:rPr lang="en-US">
                <a:solidFill>
                  <a:prstClr val="black">
                    <a:tint val="75000"/>
                  </a:prstClr>
                </a:solidFill>
              </a:rPr>
              <a:pPr defTabSz="457200">
                <a:defRPr/>
              </a:pPr>
              <a:t>11/19/2013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457200">
              <a:defRPr/>
            </a:pPr>
            <a:fld id="{D5FD5D14-8B34-41C7-B0BE-48CDABF6CA55}" type="slidenum">
              <a:rPr lang="en-US">
                <a:solidFill>
                  <a:prstClr val="black">
                    <a:tint val="75000"/>
                  </a:prstClr>
                </a:solidFill>
              </a:rPr>
              <a:pPr defTabSz="457200">
                <a:defRPr/>
              </a:pPr>
              <a:t>‹#›</a:t>
            </a:fld>
            <a:endParaRPr lang="en-US" dirty="0">
              <a:solidFill>
                <a:prstClr val="black">
                  <a:tint val="75000"/>
                </a:prstClr>
              </a:solidFill>
            </a:endParaRPr>
          </a:p>
        </p:txBody>
      </p:sp>
      <p:pic>
        <p:nvPicPr>
          <p:cNvPr id="9" name="Picture 8"/>
          <p:cNvPicPr>
            <a:picLocks noChangeAspect="1"/>
          </p:cNvPicPr>
          <p:nvPr/>
        </p:nvPicPr>
        <p:blipFill>
          <a:blip r:embed="rId3"/>
          <a:stretch>
            <a:fillRect/>
          </a:stretch>
        </p:blipFill>
        <p:spPr>
          <a:xfrm>
            <a:off x="292100" y="581025"/>
            <a:ext cx="195263" cy="5715000"/>
          </a:xfrm>
          <a:prstGeom prst="rect">
            <a:avLst/>
          </a:prstGeom>
          <a:effectLst>
            <a:outerShdw blurRad="50800" dist="38100" dir="2700000">
              <a:srgbClr val="000000">
                <a:alpha val="43000"/>
              </a:srgbClr>
            </a:outerShdw>
          </a:effectLst>
        </p:spPr>
      </p:pic>
      <p:sp>
        <p:nvSpPr>
          <p:cNvPr id="11" name="TextBox 10"/>
          <p:cNvSpPr txBox="1"/>
          <p:nvPr userDrawn="1"/>
        </p:nvSpPr>
        <p:spPr>
          <a:xfrm>
            <a:off x="4287838" y="6159500"/>
            <a:ext cx="3854450" cy="423863"/>
          </a:xfrm>
          <a:prstGeom prst="rect">
            <a:avLst/>
          </a:prstGeom>
          <a:noFill/>
        </p:spPr>
        <p:txBody>
          <a:bodyPr>
            <a:spAutoFit/>
          </a:bodyPr>
          <a:lstStyle/>
          <a:p>
            <a:pPr algn="r" defTabSz="457200" fontAlgn="auto">
              <a:spcBef>
                <a:spcPts val="0"/>
              </a:spcBef>
              <a:spcAft>
                <a:spcPts val="0"/>
              </a:spcAft>
              <a:defRPr/>
            </a:pPr>
            <a:r>
              <a:rPr lang="en-US" sz="1200" b="1" dirty="0">
                <a:solidFill>
                  <a:srgbClr val="007E86"/>
                </a:solidFill>
                <a:latin typeface="Helvetica Neue Light"/>
                <a:cs typeface="Helvetica Neue Light"/>
              </a:rPr>
              <a:t>Westchester Institute for Human Development</a:t>
            </a:r>
          </a:p>
          <a:p>
            <a:pPr algn="r" defTabSz="457200" fontAlgn="auto">
              <a:spcBef>
                <a:spcPts val="0"/>
              </a:spcBef>
              <a:spcAft>
                <a:spcPts val="0"/>
              </a:spcAft>
              <a:defRPr/>
            </a:pPr>
            <a:r>
              <a:rPr lang="en-US" sz="950" dirty="0">
                <a:solidFill>
                  <a:srgbClr val="007E86"/>
                </a:solidFill>
                <a:latin typeface="Helvetica Neue Light"/>
                <a:cs typeface="Helvetica Neue Light"/>
              </a:rPr>
              <a:t>University Center for Excellence in Developmental Disabilities</a:t>
            </a:r>
          </a:p>
        </p:txBody>
      </p:sp>
      <p:pic>
        <p:nvPicPr>
          <p:cNvPr id="1033" name="Picture 2"/>
          <p:cNvPicPr>
            <a:picLocks noChangeAspect="1" noChangeArrowheads="1"/>
          </p:cNvPicPr>
          <p:nvPr userDrawn="1"/>
        </p:nvPicPr>
        <p:blipFill>
          <a:blip r:embed="rId4"/>
          <a:srcRect l="16406" t="16747" r="14453" b="12146"/>
          <a:stretch>
            <a:fillRect/>
          </a:stretch>
        </p:blipFill>
        <p:spPr bwMode="auto">
          <a:xfrm>
            <a:off x="8091488" y="5915025"/>
            <a:ext cx="9890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2" r:id="rId1"/>
  </p:sldLayoutIdLst>
  <p:hf hdr="0" ftr="0" dt="0"/>
  <p:txStyles>
    <p:titleStyle>
      <a:lvl1pPr algn="l" defTabSz="457200" rtl="0" eaLnBrk="0" fontAlgn="base" hangingPunct="0">
        <a:spcBef>
          <a:spcPct val="0"/>
        </a:spcBef>
        <a:spcAft>
          <a:spcPct val="0"/>
        </a:spcAft>
        <a:defRPr sz="3600" kern="1200">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pitchFamily="34" charset="0"/>
        </a:defRPr>
      </a:lvl2pPr>
      <a:lvl3pPr algn="l" defTabSz="457200" rtl="0" eaLnBrk="0" fontAlgn="base" hangingPunct="0">
        <a:spcBef>
          <a:spcPct val="0"/>
        </a:spcBef>
        <a:spcAft>
          <a:spcPct val="0"/>
        </a:spcAft>
        <a:defRPr sz="3600">
          <a:solidFill>
            <a:schemeClr val="tx1"/>
          </a:solidFill>
          <a:latin typeface="Calibri" pitchFamily="34" charset="0"/>
        </a:defRPr>
      </a:lvl3pPr>
      <a:lvl4pPr algn="l" defTabSz="457200" rtl="0" eaLnBrk="0" fontAlgn="base" hangingPunct="0">
        <a:spcBef>
          <a:spcPct val="0"/>
        </a:spcBef>
        <a:spcAft>
          <a:spcPct val="0"/>
        </a:spcAft>
        <a:defRPr sz="3600">
          <a:solidFill>
            <a:schemeClr val="tx1"/>
          </a:solidFill>
          <a:latin typeface="Calibri" pitchFamily="34" charset="0"/>
        </a:defRPr>
      </a:lvl4pPr>
      <a:lvl5pPr algn="l" defTabSz="457200" rtl="0" eaLnBrk="0" fontAlgn="base" hangingPunct="0">
        <a:spcBef>
          <a:spcPct val="0"/>
        </a:spcBef>
        <a:spcAft>
          <a:spcPct val="0"/>
        </a:spcAft>
        <a:defRPr sz="3600">
          <a:solidFill>
            <a:schemeClr val="tx1"/>
          </a:solidFill>
          <a:latin typeface="Calibri" pitchFamily="34" charset="0"/>
        </a:defRPr>
      </a:lvl5pPr>
      <a:lvl6pPr marL="457200" algn="l" defTabSz="457200" rtl="0" fontAlgn="base">
        <a:spcBef>
          <a:spcPct val="0"/>
        </a:spcBef>
        <a:spcAft>
          <a:spcPct val="0"/>
        </a:spcAft>
        <a:defRPr sz="3600">
          <a:solidFill>
            <a:schemeClr val="tx1"/>
          </a:solidFill>
          <a:latin typeface="Calibri" pitchFamily="34" charset="0"/>
        </a:defRPr>
      </a:lvl6pPr>
      <a:lvl7pPr marL="914400" algn="l" defTabSz="457200" rtl="0" fontAlgn="base">
        <a:spcBef>
          <a:spcPct val="0"/>
        </a:spcBef>
        <a:spcAft>
          <a:spcPct val="0"/>
        </a:spcAft>
        <a:defRPr sz="3600">
          <a:solidFill>
            <a:schemeClr val="tx1"/>
          </a:solidFill>
          <a:latin typeface="Calibri" pitchFamily="34" charset="0"/>
        </a:defRPr>
      </a:lvl7pPr>
      <a:lvl8pPr marL="1371600" algn="l" defTabSz="457200" rtl="0" fontAlgn="base">
        <a:spcBef>
          <a:spcPct val="0"/>
        </a:spcBef>
        <a:spcAft>
          <a:spcPct val="0"/>
        </a:spcAft>
        <a:defRPr sz="3600">
          <a:solidFill>
            <a:schemeClr val="tx1"/>
          </a:solidFill>
          <a:latin typeface="Calibri" pitchFamily="34" charset="0"/>
        </a:defRPr>
      </a:lvl8pPr>
      <a:lvl9pPr marL="1828800" algn="l" defTabSz="457200" rtl="0" fontAlgn="base">
        <a:spcBef>
          <a:spcPct val="0"/>
        </a:spcBef>
        <a:spcAft>
          <a:spcPct val="0"/>
        </a:spcAft>
        <a:defRPr sz="36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defRPr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FFFFFF"/>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53975"/>
            <a:ext cx="8229600" cy="1417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233488" y="1225550"/>
            <a:ext cx="7453312" cy="5376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457200">
              <a:defRPr/>
            </a:pPr>
            <a:fld id="{570192FB-EDB5-4AE2-8209-5BF4ED50AA12}" type="datetime1">
              <a:rPr lang="en-US">
                <a:solidFill>
                  <a:prstClr val="black">
                    <a:tint val="75000"/>
                  </a:prstClr>
                </a:solidFill>
              </a:rPr>
              <a:pPr defTabSz="457200">
                <a:defRPr/>
              </a:pPr>
              <a:t>11/19/2013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457200">
              <a:defRPr/>
            </a:pPr>
            <a:fld id="{D5FD5D14-8B34-41C7-B0BE-48CDABF6CA55}" type="slidenum">
              <a:rPr lang="en-US">
                <a:solidFill>
                  <a:prstClr val="black">
                    <a:tint val="75000"/>
                  </a:prstClr>
                </a:solidFill>
              </a:rPr>
              <a:pPr defTabSz="457200">
                <a:defRPr/>
              </a:pPr>
              <a:t>‹#›</a:t>
            </a:fld>
            <a:endParaRPr lang="en-US" dirty="0">
              <a:solidFill>
                <a:prstClr val="black">
                  <a:tint val="75000"/>
                </a:prstClr>
              </a:solidFill>
            </a:endParaRPr>
          </a:p>
        </p:txBody>
      </p:sp>
      <p:pic>
        <p:nvPicPr>
          <p:cNvPr id="9" name="Picture 8"/>
          <p:cNvPicPr>
            <a:picLocks noChangeAspect="1"/>
          </p:cNvPicPr>
          <p:nvPr/>
        </p:nvPicPr>
        <p:blipFill>
          <a:blip r:embed="rId3"/>
          <a:stretch>
            <a:fillRect/>
          </a:stretch>
        </p:blipFill>
        <p:spPr>
          <a:xfrm>
            <a:off x="292100" y="581025"/>
            <a:ext cx="195263" cy="5715000"/>
          </a:xfrm>
          <a:prstGeom prst="rect">
            <a:avLst/>
          </a:prstGeom>
          <a:effectLst>
            <a:outerShdw blurRad="50800" dist="38100" dir="2700000">
              <a:srgbClr val="000000">
                <a:alpha val="43000"/>
              </a:srgbClr>
            </a:outerShdw>
          </a:effectLst>
        </p:spPr>
      </p:pic>
      <p:sp>
        <p:nvSpPr>
          <p:cNvPr id="11" name="TextBox 10"/>
          <p:cNvSpPr txBox="1"/>
          <p:nvPr userDrawn="1"/>
        </p:nvSpPr>
        <p:spPr>
          <a:xfrm>
            <a:off x="4287838" y="6159500"/>
            <a:ext cx="3854450" cy="423863"/>
          </a:xfrm>
          <a:prstGeom prst="rect">
            <a:avLst/>
          </a:prstGeom>
          <a:noFill/>
        </p:spPr>
        <p:txBody>
          <a:bodyPr>
            <a:spAutoFit/>
          </a:bodyPr>
          <a:lstStyle/>
          <a:p>
            <a:pPr algn="r" defTabSz="457200" fontAlgn="auto">
              <a:spcBef>
                <a:spcPts val="0"/>
              </a:spcBef>
              <a:spcAft>
                <a:spcPts val="0"/>
              </a:spcAft>
              <a:defRPr/>
            </a:pPr>
            <a:r>
              <a:rPr lang="en-US" sz="1200" b="1" dirty="0">
                <a:solidFill>
                  <a:srgbClr val="007E86"/>
                </a:solidFill>
                <a:latin typeface="Helvetica Neue Light"/>
                <a:cs typeface="Helvetica Neue Light"/>
              </a:rPr>
              <a:t>Westchester Institute for Human Development</a:t>
            </a:r>
          </a:p>
          <a:p>
            <a:pPr algn="r" defTabSz="457200" fontAlgn="auto">
              <a:spcBef>
                <a:spcPts val="0"/>
              </a:spcBef>
              <a:spcAft>
                <a:spcPts val="0"/>
              </a:spcAft>
              <a:defRPr/>
            </a:pPr>
            <a:r>
              <a:rPr lang="en-US" sz="950" dirty="0">
                <a:solidFill>
                  <a:srgbClr val="007E86"/>
                </a:solidFill>
                <a:latin typeface="Helvetica Neue Light"/>
                <a:cs typeface="Helvetica Neue Light"/>
              </a:rPr>
              <a:t>University Center for Excellence in Developmental Disabilities</a:t>
            </a:r>
          </a:p>
        </p:txBody>
      </p:sp>
      <p:pic>
        <p:nvPicPr>
          <p:cNvPr id="1033" name="Picture 2"/>
          <p:cNvPicPr>
            <a:picLocks noChangeAspect="1" noChangeArrowheads="1"/>
          </p:cNvPicPr>
          <p:nvPr userDrawn="1"/>
        </p:nvPicPr>
        <p:blipFill>
          <a:blip r:embed="rId4"/>
          <a:srcRect l="16406" t="16747" r="14453" b="12146"/>
          <a:stretch>
            <a:fillRect/>
          </a:stretch>
        </p:blipFill>
        <p:spPr bwMode="auto">
          <a:xfrm>
            <a:off x="8091488" y="5915025"/>
            <a:ext cx="9890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4" r:id="rId1"/>
  </p:sldLayoutIdLst>
  <p:hf hdr="0" ftr="0" dt="0"/>
  <p:txStyles>
    <p:titleStyle>
      <a:lvl1pPr algn="l" defTabSz="457200" rtl="0" eaLnBrk="0" fontAlgn="base" hangingPunct="0">
        <a:spcBef>
          <a:spcPct val="0"/>
        </a:spcBef>
        <a:spcAft>
          <a:spcPct val="0"/>
        </a:spcAft>
        <a:defRPr sz="3600" kern="1200">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pitchFamily="34" charset="0"/>
        </a:defRPr>
      </a:lvl2pPr>
      <a:lvl3pPr algn="l" defTabSz="457200" rtl="0" eaLnBrk="0" fontAlgn="base" hangingPunct="0">
        <a:spcBef>
          <a:spcPct val="0"/>
        </a:spcBef>
        <a:spcAft>
          <a:spcPct val="0"/>
        </a:spcAft>
        <a:defRPr sz="3600">
          <a:solidFill>
            <a:schemeClr val="tx1"/>
          </a:solidFill>
          <a:latin typeface="Calibri" pitchFamily="34" charset="0"/>
        </a:defRPr>
      </a:lvl3pPr>
      <a:lvl4pPr algn="l" defTabSz="457200" rtl="0" eaLnBrk="0" fontAlgn="base" hangingPunct="0">
        <a:spcBef>
          <a:spcPct val="0"/>
        </a:spcBef>
        <a:spcAft>
          <a:spcPct val="0"/>
        </a:spcAft>
        <a:defRPr sz="3600">
          <a:solidFill>
            <a:schemeClr val="tx1"/>
          </a:solidFill>
          <a:latin typeface="Calibri" pitchFamily="34" charset="0"/>
        </a:defRPr>
      </a:lvl4pPr>
      <a:lvl5pPr algn="l" defTabSz="457200" rtl="0" eaLnBrk="0" fontAlgn="base" hangingPunct="0">
        <a:spcBef>
          <a:spcPct val="0"/>
        </a:spcBef>
        <a:spcAft>
          <a:spcPct val="0"/>
        </a:spcAft>
        <a:defRPr sz="3600">
          <a:solidFill>
            <a:schemeClr val="tx1"/>
          </a:solidFill>
          <a:latin typeface="Calibri" pitchFamily="34" charset="0"/>
        </a:defRPr>
      </a:lvl5pPr>
      <a:lvl6pPr marL="457200" algn="l" defTabSz="457200" rtl="0" fontAlgn="base">
        <a:spcBef>
          <a:spcPct val="0"/>
        </a:spcBef>
        <a:spcAft>
          <a:spcPct val="0"/>
        </a:spcAft>
        <a:defRPr sz="3600">
          <a:solidFill>
            <a:schemeClr val="tx1"/>
          </a:solidFill>
          <a:latin typeface="Calibri" pitchFamily="34" charset="0"/>
        </a:defRPr>
      </a:lvl6pPr>
      <a:lvl7pPr marL="914400" algn="l" defTabSz="457200" rtl="0" fontAlgn="base">
        <a:spcBef>
          <a:spcPct val="0"/>
        </a:spcBef>
        <a:spcAft>
          <a:spcPct val="0"/>
        </a:spcAft>
        <a:defRPr sz="3600">
          <a:solidFill>
            <a:schemeClr val="tx1"/>
          </a:solidFill>
          <a:latin typeface="Calibri" pitchFamily="34" charset="0"/>
        </a:defRPr>
      </a:lvl7pPr>
      <a:lvl8pPr marL="1371600" algn="l" defTabSz="457200" rtl="0" fontAlgn="base">
        <a:spcBef>
          <a:spcPct val="0"/>
        </a:spcBef>
        <a:spcAft>
          <a:spcPct val="0"/>
        </a:spcAft>
        <a:defRPr sz="3600">
          <a:solidFill>
            <a:schemeClr val="tx1"/>
          </a:solidFill>
          <a:latin typeface="Calibri" pitchFamily="34" charset="0"/>
        </a:defRPr>
      </a:lvl8pPr>
      <a:lvl9pPr marL="1828800" algn="l" defTabSz="457200" rtl="0" fontAlgn="base">
        <a:spcBef>
          <a:spcPct val="0"/>
        </a:spcBef>
        <a:spcAft>
          <a:spcPct val="0"/>
        </a:spcAft>
        <a:defRPr sz="36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defRPr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FFFFFF"/>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53975"/>
            <a:ext cx="8229600" cy="1417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233488" y="1225550"/>
            <a:ext cx="7453312" cy="5376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457200">
              <a:defRPr/>
            </a:pPr>
            <a:fld id="{570192FB-EDB5-4AE2-8209-5BF4ED50AA12}" type="datetime1">
              <a:rPr lang="en-US">
                <a:solidFill>
                  <a:prstClr val="black">
                    <a:tint val="75000"/>
                  </a:prstClr>
                </a:solidFill>
              </a:rPr>
              <a:pPr defTabSz="457200">
                <a:defRPr/>
              </a:pPr>
              <a:t>11/19/2013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457200">
              <a:defRPr/>
            </a:pPr>
            <a:fld id="{D5FD5D14-8B34-41C7-B0BE-48CDABF6CA55}" type="slidenum">
              <a:rPr lang="en-US">
                <a:solidFill>
                  <a:prstClr val="black">
                    <a:tint val="75000"/>
                  </a:prstClr>
                </a:solidFill>
              </a:rPr>
              <a:pPr defTabSz="457200">
                <a:defRPr/>
              </a:pPr>
              <a:t>‹#›</a:t>
            </a:fld>
            <a:endParaRPr lang="en-US" dirty="0">
              <a:solidFill>
                <a:prstClr val="black">
                  <a:tint val="75000"/>
                </a:prstClr>
              </a:solidFill>
            </a:endParaRPr>
          </a:p>
        </p:txBody>
      </p:sp>
      <p:pic>
        <p:nvPicPr>
          <p:cNvPr id="9" name="Picture 8"/>
          <p:cNvPicPr>
            <a:picLocks noChangeAspect="1"/>
          </p:cNvPicPr>
          <p:nvPr/>
        </p:nvPicPr>
        <p:blipFill>
          <a:blip r:embed="rId3"/>
          <a:stretch>
            <a:fillRect/>
          </a:stretch>
        </p:blipFill>
        <p:spPr>
          <a:xfrm>
            <a:off x="292100" y="581025"/>
            <a:ext cx="195263" cy="5715000"/>
          </a:xfrm>
          <a:prstGeom prst="rect">
            <a:avLst/>
          </a:prstGeom>
          <a:effectLst>
            <a:outerShdw blurRad="50800" dist="38100" dir="2700000">
              <a:srgbClr val="000000">
                <a:alpha val="43000"/>
              </a:srgbClr>
            </a:outerShdw>
          </a:effectLst>
        </p:spPr>
      </p:pic>
      <p:sp>
        <p:nvSpPr>
          <p:cNvPr id="11" name="TextBox 10"/>
          <p:cNvSpPr txBox="1"/>
          <p:nvPr userDrawn="1"/>
        </p:nvSpPr>
        <p:spPr>
          <a:xfrm>
            <a:off x="4287838" y="6159500"/>
            <a:ext cx="3854450" cy="423863"/>
          </a:xfrm>
          <a:prstGeom prst="rect">
            <a:avLst/>
          </a:prstGeom>
          <a:noFill/>
        </p:spPr>
        <p:txBody>
          <a:bodyPr>
            <a:spAutoFit/>
          </a:bodyPr>
          <a:lstStyle/>
          <a:p>
            <a:pPr algn="r" defTabSz="457200" fontAlgn="auto">
              <a:spcBef>
                <a:spcPts val="0"/>
              </a:spcBef>
              <a:spcAft>
                <a:spcPts val="0"/>
              </a:spcAft>
              <a:defRPr/>
            </a:pPr>
            <a:r>
              <a:rPr lang="en-US" sz="1200" b="1" dirty="0">
                <a:solidFill>
                  <a:srgbClr val="007E86"/>
                </a:solidFill>
                <a:latin typeface="Helvetica Neue Light"/>
                <a:cs typeface="Helvetica Neue Light"/>
              </a:rPr>
              <a:t>Westchester Institute for Human Development</a:t>
            </a:r>
          </a:p>
          <a:p>
            <a:pPr algn="r" defTabSz="457200" fontAlgn="auto">
              <a:spcBef>
                <a:spcPts val="0"/>
              </a:spcBef>
              <a:spcAft>
                <a:spcPts val="0"/>
              </a:spcAft>
              <a:defRPr/>
            </a:pPr>
            <a:r>
              <a:rPr lang="en-US" sz="950" dirty="0">
                <a:solidFill>
                  <a:srgbClr val="007E86"/>
                </a:solidFill>
                <a:latin typeface="Helvetica Neue Light"/>
                <a:cs typeface="Helvetica Neue Light"/>
              </a:rPr>
              <a:t>University Center for Excellence in Developmental Disabilities</a:t>
            </a:r>
          </a:p>
        </p:txBody>
      </p:sp>
      <p:pic>
        <p:nvPicPr>
          <p:cNvPr id="1033" name="Picture 2"/>
          <p:cNvPicPr>
            <a:picLocks noChangeAspect="1" noChangeArrowheads="1"/>
          </p:cNvPicPr>
          <p:nvPr userDrawn="1"/>
        </p:nvPicPr>
        <p:blipFill>
          <a:blip r:embed="rId4"/>
          <a:srcRect l="16406" t="16747" r="14453" b="12146"/>
          <a:stretch>
            <a:fillRect/>
          </a:stretch>
        </p:blipFill>
        <p:spPr bwMode="auto">
          <a:xfrm>
            <a:off x="8091488" y="5915025"/>
            <a:ext cx="9890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6" r:id="rId1"/>
  </p:sldLayoutIdLst>
  <p:hf hdr="0" ftr="0" dt="0"/>
  <p:txStyles>
    <p:titleStyle>
      <a:lvl1pPr algn="l" defTabSz="457200" rtl="0" eaLnBrk="0" fontAlgn="base" hangingPunct="0">
        <a:spcBef>
          <a:spcPct val="0"/>
        </a:spcBef>
        <a:spcAft>
          <a:spcPct val="0"/>
        </a:spcAft>
        <a:defRPr sz="3600" kern="1200">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pitchFamily="34" charset="0"/>
        </a:defRPr>
      </a:lvl2pPr>
      <a:lvl3pPr algn="l" defTabSz="457200" rtl="0" eaLnBrk="0" fontAlgn="base" hangingPunct="0">
        <a:spcBef>
          <a:spcPct val="0"/>
        </a:spcBef>
        <a:spcAft>
          <a:spcPct val="0"/>
        </a:spcAft>
        <a:defRPr sz="3600">
          <a:solidFill>
            <a:schemeClr val="tx1"/>
          </a:solidFill>
          <a:latin typeface="Calibri" pitchFamily="34" charset="0"/>
        </a:defRPr>
      </a:lvl3pPr>
      <a:lvl4pPr algn="l" defTabSz="457200" rtl="0" eaLnBrk="0" fontAlgn="base" hangingPunct="0">
        <a:spcBef>
          <a:spcPct val="0"/>
        </a:spcBef>
        <a:spcAft>
          <a:spcPct val="0"/>
        </a:spcAft>
        <a:defRPr sz="3600">
          <a:solidFill>
            <a:schemeClr val="tx1"/>
          </a:solidFill>
          <a:latin typeface="Calibri" pitchFamily="34" charset="0"/>
        </a:defRPr>
      </a:lvl4pPr>
      <a:lvl5pPr algn="l" defTabSz="457200" rtl="0" eaLnBrk="0" fontAlgn="base" hangingPunct="0">
        <a:spcBef>
          <a:spcPct val="0"/>
        </a:spcBef>
        <a:spcAft>
          <a:spcPct val="0"/>
        </a:spcAft>
        <a:defRPr sz="3600">
          <a:solidFill>
            <a:schemeClr val="tx1"/>
          </a:solidFill>
          <a:latin typeface="Calibri" pitchFamily="34" charset="0"/>
        </a:defRPr>
      </a:lvl5pPr>
      <a:lvl6pPr marL="457200" algn="l" defTabSz="457200" rtl="0" fontAlgn="base">
        <a:spcBef>
          <a:spcPct val="0"/>
        </a:spcBef>
        <a:spcAft>
          <a:spcPct val="0"/>
        </a:spcAft>
        <a:defRPr sz="3600">
          <a:solidFill>
            <a:schemeClr val="tx1"/>
          </a:solidFill>
          <a:latin typeface="Calibri" pitchFamily="34" charset="0"/>
        </a:defRPr>
      </a:lvl6pPr>
      <a:lvl7pPr marL="914400" algn="l" defTabSz="457200" rtl="0" fontAlgn="base">
        <a:spcBef>
          <a:spcPct val="0"/>
        </a:spcBef>
        <a:spcAft>
          <a:spcPct val="0"/>
        </a:spcAft>
        <a:defRPr sz="3600">
          <a:solidFill>
            <a:schemeClr val="tx1"/>
          </a:solidFill>
          <a:latin typeface="Calibri" pitchFamily="34" charset="0"/>
        </a:defRPr>
      </a:lvl7pPr>
      <a:lvl8pPr marL="1371600" algn="l" defTabSz="457200" rtl="0" fontAlgn="base">
        <a:spcBef>
          <a:spcPct val="0"/>
        </a:spcBef>
        <a:spcAft>
          <a:spcPct val="0"/>
        </a:spcAft>
        <a:defRPr sz="3600">
          <a:solidFill>
            <a:schemeClr val="tx1"/>
          </a:solidFill>
          <a:latin typeface="Calibri" pitchFamily="34" charset="0"/>
        </a:defRPr>
      </a:lvl8pPr>
      <a:lvl9pPr marL="1828800" algn="l" defTabSz="457200" rtl="0" fontAlgn="base">
        <a:spcBef>
          <a:spcPct val="0"/>
        </a:spcBef>
        <a:spcAft>
          <a:spcPct val="0"/>
        </a:spcAft>
        <a:defRPr sz="36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defRPr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FFFFFF"/>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53975"/>
            <a:ext cx="8229600" cy="1417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233488" y="1225550"/>
            <a:ext cx="7453312" cy="5376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457200">
              <a:defRPr/>
            </a:pPr>
            <a:fld id="{570192FB-EDB5-4AE2-8209-5BF4ED50AA12}" type="datetime1">
              <a:rPr lang="en-US">
                <a:solidFill>
                  <a:prstClr val="black">
                    <a:tint val="75000"/>
                  </a:prstClr>
                </a:solidFill>
              </a:rPr>
              <a:pPr defTabSz="457200">
                <a:defRPr/>
              </a:pPr>
              <a:t>11/19/2013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457200">
              <a:defRPr/>
            </a:pPr>
            <a:fld id="{D5FD5D14-8B34-41C7-B0BE-48CDABF6CA55}" type="slidenum">
              <a:rPr lang="en-US">
                <a:solidFill>
                  <a:prstClr val="black">
                    <a:tint val="75000"/>
                  </a:prstClr>
                </a:solidFill>
              </a:rPr>
              <a:pPr defTabSz="457200">
                <a:defRPr/>
              </a:pPr>
              <a:t>‹#›</a:t>
            </a:fld>
            <a:endParaRPr lang="en-US" dirty="0">
              <a:solidFill>
                <a:prstClr val="black">
                  <a:tint val="75000"/>
                </a:prstClr>
              </a:solidFill>
            </a:endParaRPr>
          </a:p>
        </p:txBody>
      </p:sp>
      <p:pic>
        <p:nvPicPr>
          <p:cNvPr id="9" name="Picture 8"/>
          <p:cNvPicPr>
            <a:picLocks noChangeAspect="1"/>
          </p:cNvPicPr>
          <p:nvPr/>
        </p:nvPicPr>
        <p:blipFill>
          <a:blip r:embed="rId3"/>
          <a:stretch>
            <a:fillRect/>
          </a:stretch>
        </p:blipFill>
        <p:spPr>
          <a:xfrm>
            <a:off x="292100" y="581025"/>
            <a:ext cx="195263" cy="5715000"/>
          </a:xfrm>
          <a:prstGeom prst="rect">
            <a:avLst/>
          </a:prstGeom>
          <a:effectLst>
            <a:outerShdw blurRad="50800" dist="38100" dir="2700000">
              <a:srgbClr val="000000">
                <a:alpha val="43000"/>
              </a:srgbClr>
            </a:outerShdw>
          </a:effectLst>
        </p:spPr>
      </p:pic>
      <p:sp>
        <p:nvSpPr>
          <p:cNvPr id="11" name="TextBox 10"/>
          <p:cNvSpPr txBox="1"/>
          <p:nvPr userDrawn="1"/>
        </p:nvSpPr>
        <p:spPr>
          <a:xfrm>
            <a:off x="4287838" y="6159500"/>
            <a:ext cx="3854450" cy="423863"/>
          </a:xfrm>
          <a:prstGeom prst="rect">
            <a:avLst/>
          </a:prstGeom>
          <a:noFill/>
        </p:spPr>
        <p:txBody>
          <a:bodyPr>
            <a:spAutoFit/>
          </a:bodyPr>
          <a:lstStyle/>
          <a:p>
            <a:pPr algn="r" defTabSz="457200" fontAlgn="auto">
              <a:spcBef>
                <a:spcPts val="0"/>
              </a:spcBef>
              <a:spcAft>
                <a:spcPts val="0"/>
              </a:spcAft>
              <a:defRPr/>
            </a:pPr>
            <a:r>
              <a:rPr lang="en-US" sz="1200" b="1" dirty="0">
                <a:solidFill>
                  <a:srgbClr val="007E86"/>
                </a:solidFill>
                <a:latin typeface="Helvetica Neue Light"/>
                <a:cs typeface="Helvetica Neue Light"/>
              </a:rPr>
              <a:t>Westchester Institute for Human Development</a:t>
            </a:r>
          </a:p>
          <a:p>
            <a:pPr algn="r" defTabSz="457200" fontAlgn="auto">
              <a:spcBef>
                <a:spcPts val="0"/>
              </a:spcBef>
              <a:spcAft>
                <a:spcPts val="0"/>
              </a:spcAft>
              <a:defRPr/>
            </a:pPr>
            <a:r>
              <a:rPr lang="en-US" sz="950" dirty="0">
                <a:solidFill>
                  <a:srgbClr val="007E86"/>
                </a:solidFill>
                <a:latin typeface="Helvetica Neue Light"/>
                <a:cs typeface="Helvetica Neue Light"/>
              </a:rPr>
              <a:t>University Center for Excellence in Developmental Disabilities</a:t>
            </a:r>
          </a:p>
        </p:txBody>
      </p:sp>
      <p:pic>
        <p:nvPicPr>
          <p:cNvPr id="1033" name="Picture 2"/>
          <p:cNvPicPr>
            <a:picLocks noChangeAspect="1" noChangeArrowheads="1"/>
          </p:cNvPicPr>
          <p:nvPr userDrawn="1"/>
        </p:nvPicPr>
        <p:blipFill>
          <a:blip r:embed="rId4"/>
          <a:srcRect l="16406" t="16747" r="14453" b="12146"/>
          <a:stretch>
            <a:fillRect/>
          </a:stretch>
        </p:blipFill>
        <p:spPr bwMode="auto">
          <a:xfrm>
            <a:off x="8091488" y="5915025"/>
            <a:ext cx="9890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8" r:id="rId1"/>
  </p:sldLayoutIdLst>
  <p:hf hdr="0" ftr="0" dt="0"/>
  <p:txStyles>
    <p:titleStyle>
      <a:lvl1pPr algn="l" defTabSz="457200" rtl="0" eaLnBrk="0" fontAlgn="base" hangingPunct="0">
        <a:spcBef>
          <a:spcPct val="0"/>
        </a:spcBef>
        <a:spcAft>
          <a:spcPct val="0"/>
        </a:spcAft>
        <a:defRPr sz="3600" kern="1200">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pitchFamily="34" charset="0"/>
        </a:defRPr>
      </a:lvl2pPr>
      <a:lvl3pPr algn="l" defTabSz="457200" rtl="0" eaLnBrk="0" fontAlgn="base" hangingPunct="0">
        <a:spcBef>
          <a:spcPct val="0"/>
        </a:spcBef>
        <a:spcAft>
          <a:spcPct val="0"/>
        </a:spcAft>
        <a:defRPr sz="3600">
          <a:solidFill>
            <a:schemeClr val="tx1"/>
          </a:solidFill>
          <a:latin typeface="Calibri" pitchFamily="34" charset="0"/>
        </a:defRPr>
      </a:lvl3pPr>
      <a:lvl4pPr algn="l" defTabSz="457200" rtl="0" eaLnBrk="0" fontAlgn="base" hangingPunct="0">
        <a:spcBef>
          <a:spcPct val="0"/>
        </a:spcBef>
        <a:spcAft>
          <a:spcPct val="0"/>
        </a:spcAft>
        <a:defRPr sz="3600">
          <a:solidFill>
            <a:schemeClr val="tx1"/>
          </a:solidFill>
          <a:latin typeface="Calibri" pitchFamily="34" charset="0"/>
        </a:defRPr>
      </a:lvl4pPr>
      <a:lvl5pPr algn="l" defTabSz="457200" rtl="0" eaLnBrk="0" fontAlgn="base" hangingPunct="0">
        <a:spcBef>
          <a:spcPct val="0"/>
        </a:spcBef>
        <a:spcAft>
          <a:spcPct val="0"/>
        </a:spcAft>
        <a:defRPr sz="3600">
          <a:solidFill>
            <a:schemeClr val="tx1"/>
          </a:solidFill>
          <a:latin typeface="Calibri" pitchFamily="34" charset="0"/>
        </a:defRPr>
      </a:lvl5pPr>
      <a:lvl6pPr marL="457200" algn="l" defTabSz="457200" rtl="0" fontAlgn="base">
        <a:spcBef>
          <a:spcPct val="0"/>
        </a:spcBef>
        <a:spcAft>
          <a:spcPct val="0"/>
        </a:spcAft>
        <a:defRPr sz="3600">
          <a:solidFill>
            <a:schemeClr val="tx1"/>
          </a:solidFill>
          <a:latin typeface="Calibri" pitchFamily="34" charset="0"/>
        </a:defRPr>
      </a:lvl6pPr>
      <a:lvl7pPr marL="914400" algn="l" defTabSz="457200" rtl="0" fontAlgn="base">
        <a:spcBef>
          <a:spcPct val="0"/>
        </a:spcBef>
        <a:spcAft>
          <a:spcPct val="0"/>
        </a:spcAft>
        <a:defRPr sz="3600">
          <a:solidFill>
            <a:schemeClr val="tx1"/>
          </a:solidFill>
          <a:latin typeface="Calibri" pitchFamily="34" charset="0"/>
        </a:defRPr>
      </a:lvl7pPr>
      <a:lvl8pPr marL="1371600" algn="l" defTabSz="457200" rtl="0" fontAlgn="base">
        <a:spcBef>
          <a:spcPct val="0"/>
        </a:spcBef>
        <a:spcAft>
          <a:spcPct val="0"/>
        </a:spcAft>
        <a:defRPr sz="3600">
          <a:solidFill>
            <a:schemeClr val="tx1"/>
          </a:solidFill>
          <a:latin typeface="Calibri" pitchFamily="34" charset="0"/>
        </a:defRPr>
      </a:lvl8pPr>
      <a:lvl9pPr marL="1828800" algn="l" defTabSz="457200" rtl="0" fontAlgn="base">
        <a:spcBef>
          <a:spcPct val="0"/>
        </a:spcBef>
        <a:spcAft>
          <a:spcPct val="0"/>
        </a:spcAft>
        <a:defRPr sz="36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defRPr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FFFFFF"/>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53975"/>
            <a:ext cx="8229600" cy="1417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233488" y="1225550"/>
            <a:ext cx="7453312" cy="5376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457200">
              <a:defRPr/>
            </a:pPr>
            <a:fld id="{570192FB-EDB5-4AE2-8209-5BF4ED50AA12}" type="datetime1">
              <a:rPr lang="en-US">
                <a:solidFill>
                  <a:prstClr val="black">
                    <a:tint val="75000"/>
                  </a:prstClr>
                </a:solidFill>
              </a:rPr>
              <a:pPr defTabSz="457200">
                <a:defRPr/>
              </a:pPr>
              <a:t>11/19/2013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457200">
              <a:defRPr/>
            </a:pPr>
            <a:fld id="{D5FD5D14-8B34-41C7-B0BE-48CDABF6CA55}" type="slidenum">
              <a:rPr lang="en-US">
                <a:solidFill>
                  <a:prstClr val="black">
                    <a:tint val="75000"/>
                  </a:prstClr>
                </a:solidFill>
              </a:rPr>
              <a:pPr defTabSz="457200">
                <a:defRPr/>
              </a:pPr>
              <a:t>‹#›</a:t>
            </a:fld>
            <a:endParaRPr lang="en-US" dirty="0">
              <a:solidFill>
                <a:prstClr val="black">
                  <a:tint val="75000"/>
                </a:prstClr>
              </a:solidFill>
            </a:endParaRPr>
          </a:p>
        </p:txBody>
      </p:sp>
      <p:pic>
        <p:nvPicPr>
          <p:cNvPr id="9" name="Picture 8"/>
          <p:cNvPicPr>
            <a:picLocks noChangeAspect="1"/>
          </p:cNvPicPr>
          <p:nvPr/>
        </p:nvPicPr>
        <p:blipFill>
          <a:blip r:embed="rId3"/>
          <a:stretch>
            <a:fillRect/>
          </a:stretch>
        </p:blipFill>
        <p:spPr>
          <a:xfrm>
            <a:off x="292100" y="581025"/>
            <a:ext cx="195263" cy="5715000"/>
          </a:xfrm>
          <a:prstGeom prst="rect">
            <a:avLst/>
          </a:prstGeom>
          <a:effectLst>
            <a:outerShdw blurRad="50800" dist="38100" dir="2700000">
              <a:srgbClr val="000000">
                <a:alpha val="43000"/>
              </a:srgbClr>
            </a:outerShdw>
          </a:effectLst>
        </p:spPr>
      </p:pic>
      <p:sp>
        <p:nvSpPr>
          <p:cNvPr id="11" name="TextBox 10"/>
          <p:cNvSpPr txBox="1"/>
          <p:nvPr userDrawn="1"/>
        </p:nvSpPr>
        <p:spPr>
          <a:xfrm>
            <a:off x="4287838" y="6159500"/>
            <a:ext cx="3854450" cy="423863"/>
          </a:xfrm>
          <a:prstGeom prst="rect">
            <a:avLst/>
          </a:prstGeom>
          <a:noFill/>
        </p:spPr>
        <p:txBody>
          <a:bodyPr>
            <a:spAutoFit/>
          </a:bodyPr>
          <a:lstStyle/>
          <a:p>
            <a:pPr algn="r" defTabSz="457200" fontAlgn="auto">
              <a:spcBef>
                <a:spcPts val="0"/>
              </a:spcBef>
              <a:spcAft>
                <a:spcPts val="0"/>
              </a:spcAft>
              <a:defRPr/>
            </a:pPr>
            <a:r>
              <a:rPr lang="en-US" sz="1200" b="1" dirty="0">
                <a:solidFill>
                  <a:srgbClr val="007E86"/>
                </a:solidFill>
                <a:latin typeface="Helvetica Neue Light"/>
                <a:cs typeface="Helvetica Neue Light"/>
              </a:rPr>
              <a:t>Westchester Institute for Human Development</a:t>
            </a:r>
          </a:p>
          <a:p>
            <a:pPr algn="r" defTabSz="457200" fontAlgn="auto">
              <a:spcBef>
                <a:spcPts val="0"/>
              </a:spcBef>
              <a:spcAft>
                <a:spcPts val="0"/>
              </a:spcAft>
              <a:defRPr/>
            </a:pPr>
            <a:r>
              <a:rPr lang="en-US" sz="950" dirty="0">
                <a:solidFill>
                  <a:srgbClr val="007E86"/>
                </a:solidFill>
                <a:latin typeface="Helvetica Neue Light"/>
                <a:cs typeface="Helvetica Neue Light"/>
              </a:rPr>
              <a:t>University Center for Excellence in Developmental Disabilities</a:t>
            </a:r>
          </a:p>
        </p:txBody>
      </p:sp>
      <p:pic>
        <p:nvPicPr>
          <p:cNvPr id="1033" name="Picture 2"/>
          <p:cNvPicPr>
            <a:picLocks noChangeAspect="1" noChangeArrowheads="1"/>
          </p:cNvPicPr>
          <p:nvPr userDrawn="1"/>
        </p:nvPicPr>
        <p:blipFill>
          <a:blip r:embed="rId4"/>
          <a:srcRect l="16406" t="16747" r="14453" b="12146"/>
          <a:stretch>
            <a:fillRect/>
          </a:stretch>
        </p:blipFill>
        <p:spPr bwMode="auto">
          <a:xfrm>
            <a:off x="8091488" y="5915025"/>
            <a:ext cx="9890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0" r:id="rId1"/>
  </p:sldLayoutIdLst>
  <p:hf hdr="0" ftr="0" dt="0"/>
  <p:txStyles>
    <p:titleStyle>
      <a:lvl1pPr algn="l" defTabSz="457200" rtl="0" eaLnBrk="0" fontAlgn="base" hangingPunct="0">
        <a:spcBef>
          <a:spcPct val="0"/>
        </a:spcBef>
        <a:spcAft>
          <a:spcPct val="0"/>
        </a:spcAft>
        <a:defRPr sz="3600" kern="1200">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pitchFamily="34" charset="0"/>
        </a:defRPr>
      </a:lvl2pPr>
      <a:lvl3pPr algn="l" defTabSz="457200" rtl="0" eaLnBrk="0" fontAlgn="base" hangingPunct="0">
        <a:spcBef>
          <a:spcPct val="0"/>
        </a:spcBef>
        <a:spcAft>
          <a:spcPct val="0"/>
        </a:spcAft>
        <a:defRPr sz="3600">
          <a:solidFill>
            <a:schemeClr val="tx1"/>
          </a:solidFill>
          <a:latin typeface="Calibri" pitchFamily="34" charset="0"/>
        </a:defRPr>
      </a:lvl3pPr>
      <a:lvl4pPr algn="l" defTabSz="457200" rtl="0" eaLnBrk="0" fontAlgn="base" hangingPunct="0">
        <a:spcBef>
          <a:spcPct val="0"/>
        </a:spcBef>
        <a:spcAft>
          <a:spcPct val="0"/>
        </a:spcAft>
        <a:defRPr sz="3600">
          <a:solidFill>
            <a:schemeClr val="tx1"/>
          </a:solidFill>
          <a:latin typeface="Calibri" pitchFamily="34" charset="0"/>
        </a:defRPr>
      </a:lvl4pPr>
      <a:lvl5pPr algn="l" defTabSz="457200" rtl="0" eaLnBrk="0" fontAlgn="base" hangingPunct="0">
        <a:spcBef>
          <a:spcPct val="0"/>
        </a:spcBef>
        <a:spcAft>
          <a:spcPct val="0"/>
        </a:spcAft>
        <a:defRPr sz="3600">
          <a:solidFill>
            <a:schemeClr val="tx1"/>
          </a:solidFill>
          <a:latin typeface="Calibri" pitchFamily="34" charset="0"/>
        </a:defRPr>
      </a:lvl5pPr>
      <a:lvl6pPr marL="457200" algn="l" defTabSz="457200" rtl="0" fontAlgn="base">
        <a:spcBef>
          <a:spcPct val="0"/>
        </a:spcBef>
        <a:spcAft>
          <a:spcPct val="0"/>
        </a:spcAft>
        <a:defRPr sz="3600">
          <a:solidFill>
            <a:schemeClr val="tx1"/>
          </a:solidFill>
          <a:latin typeface="Calibri" pitchFamily="34" charset="0"/>
        </a:defRPr>
      </a:lvl6pPr>
      <a:lvl7pPr marL="914400" algn="l" defTabSz="457200" rtl="0" fontAlgn="base">
        <a:spcBef>
          <a:spcPct val="0"/>
        </a:spcBef>
        <a:spcAft>
          <a:spcPct val="0"/>
        </a:spcAft>
        <a:defRPr sz="3600">
          <a:solidFill>
            <a:schemeClr val="tx1"/>
          </a:solidFill>
          <a:latin typeface="Calibri" pitchFamily="34" charset="0"/>
        </a:defRPr>
      </a:lvl7pPr>
      <a:lvl8pPr marL="1371600" algn="l" defTabSz="457200" rtl="0" fontAlgn="base">
        <a:spcBef>
          <a:spcPct val="0"/>
        </a:spcBef>
        <a:spcAft>
          <a:spcPct val="0"/>
        </a:spcAft>
        <a:defRPr sz="3600">
          <a:solidFill>
            <a:schemeClr val="tx1"/>
          </a:solidFill>
          <a:latin typeface="Calibri" pitchFamily="34" charset="0"/>
        </a:defRPr>
      </a:lvl8pPr>
      <a:lvl9pPr marL="1828800" algn="l" defTabSz="457200" rtl="0" fontAlgn="base">
        <a:spcBef>
          <a:spcPct val="0"/>
        </a:spcBef>
        <a:spcAft>
          <a:spcPct val="0"/>
        </a:spcAft>
        <a:defRPr sz="36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defRPr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FFFFFF"/>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53975"/>
            <a:ext cx="8229600" cy="1417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233488" y="1225550"/>
            <a:ext cx="7453312" cy="5376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457200">
              <a:defRPr/>
            </a:pPr>
            <a:fld id="{570192FB-EDB5-4AE2-8209-5BF4ED50AA12}" type="datetime1">
              <a:rPr lang="en-US">
                <a:solidFill>
                  <a:prstClr val="black">
                    <a:tint val="75000"/>
                  </a:prstClr>
                </a:solidFill>
              </a:rPr>
              <a:pPr defTabSz="457200">
                <a:defRPr/>
              </a:pPr>
              <a:t>11/19/2013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457200">
              <a:defRPr/>
            </a:pPr>
            <a:fld id="{D5FD5D14-8B34-41C7-B0BE-48CDABF6CA55}" type="slidenum">
              <a:rPr lang="en-US">
                <a:solidFill>
                  <a:prstClr val="black">
                    <a:tint val="75000"/>
                  </a:prstClr>
                </a:solidFill>
              </a:rPr>
              <a:pPr defTabSz="457200">
                <a:defRPr/>
              </a:pPr>
              <a:t>‹#›</a:t>
            </a:fld>
            <a:endParaRPr lang="en-US" dirty="0">
              <a:solidFill>
                <a:prstClr val="black">
                  <a:tint val="75000"/>
                </a:prstClr>
              </a:solidFill>
            </a:endParaRPr>
          </a:p>
        </p:txBody>
      </p:sp>
      <p:pic>
        <p:nvPicPr>
          <p:cNvPr id="9" name="Picture 8"/>
          <p:cNvPicPr>
            <a:picLocks noChangeAspect="1"/>
          </p:cNvPicPr>
          <p:nvPr/>
        </p:nvPicPr>
        <p:blipFill>
          <a:blip r:embed="rId3"/>
          <a:stretch>
            <a:fillRect/>
          </a:stretch>
        </p:blipFill>
        <p:spPr>
          <a:xfrm>
            <a:off x="292100" y="581025"/>
            <a:ext cx="195263" cy="5715000"/>
          </a:xfrm>
          <a:prstGeom prst="rect">
            <a:avLst/>
          </a:prstGeom>
          <a:effectLst>
            <a:outerShdw blurRad="50800" dist="38100" dir="2700000">
              <a:srgbClr val="000000">
                <a:alpha val="43000"/>
              </a:srgbClr>
            </a:outerShdw>
          </a:effectLst>
        </p:spPr>
      </p:pic>
      <p:sp>
        <p:nvSpPr>
          <p:cNvPr id="11" name="TextBox 10"/>
          <p:cNvSpPr txBox="1"/>
          <p:nvPr userDrawn="1"/>
        </p:nvSpPr>
        <p:spPr>
          <a:xfrm>
            <a:off x="4287838" y="6159500"/>
            <a:ext cx="3854450" cy="423863"/>
          </a:xfrm>
          <a:prstGeom prst="rect">
            <a:avLst/>
          </a:prstGeom>
          <a:noFill/>
        </p:spPr>
        <p:txBody>
          <a:bodyPr>
            <a:spAutoFit/>
          </a:bodyPr>
          <a:lstStyle/>
          <a:p>
            <a:pPr algn="r" defTabSz="457200" fontAlgn="auto">
              <a:spcBef>
                <a:spcPts val="0"/>
              </a:spcBef>
              <a:spcAft>
                <a:spcPts val="0"/>
              </a:spcAft>
              <a:defRPr/>
            </a:pPr>
            <a:r>
              <a:rPr lang="en-US" sz="1200" b="1" dirty="0">
                <a:solidFill>
                  <a:srgbClr val="007E86"/>
                </a:solidFill>
                <a:latin typeface="Helvetica Neue Light"/>
                <a:cs typeface="Helvetica Neue Light"/>
              </a:rPr>
              <a:t>Westchester Institute for Human Development</a:t>
            </a:r>
          </a:p>
          <a:p>
            <a:pPr algn="r" defTabSz="457200" fontAlgn="auto">
              <a:spcBef>
                <a:spcPts val="0"/>
              </a:spcBef>
              <a:spcAft>
                <a:spcPts val="0"/>
              </a:spcAft>
              <a:defRPr/>
            </a:pPr>
            <a:r>
              <a:rPr lang="en-US" sz="950" dirty="0">
                <a:solidFill>
                  <a:srgbClr val="007E86"/>
                </a:solidFill>
                <a:latin typeface="Helvetica Neue Light"/>
                <a:cs typeface="Helvetica Neue Light"/>
              </a:rPr>
              <a:t>University Center for Excellence in Developmental Disabilities</a:t>
            </a:r>
          </a:p>
        </p:txBody>
      </p:sp>
      <p:pic>
        <p:nvPicPr>
          <p:cNvPr id="1033" name="Picture 2"/>
          <p:cNvPicPr>
            <a:picLocks noChangeAspect="1" noChangeArrowheads="1"/>
          </p:cNvPicPr>
          <p:nvPr userDrawn="1"/>
        </p:nvPicPr>
        <p:blipFill>
          <a:blip r:embed="rId4"/>
          <a:srcRect l="16406" t="16747" r="14453" b="12146"/>
          <a:stretch>
            <a:fillRect/>
          </a:stretch>
        </p:blipFill>
        <p:spPr bwMode="auto">
          <a:xfrm>
            <a:off x="8091488" y="5915025"/>
            <a:ext cx="9890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2" r:id="rId1"/>
  </p:sldLayoutIdLst>
  <p:hf hdr="0" ftr="0" dt="0"/>
  <p:txStyles>
    <p:titleStyle>
      <a:lvl1pPr algn="l" defTabSz="457200" rtl="0" eaLnBrk="0" fontAlgn="base" hangingPunct="0">
        <a:spcBef>
          <a:spcPct val="0"/>
        </a:spcBef>
        <a:spcAft>
          <a:spcPct val="0"/>
        </a:spcAft>
        <a:defRPr sz="3600" kern="1200">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pitchFamily="34" charset="0"/>
        </a:defRPr>
      </a:lvl2pPr>
      <a:lvl3pPr algn="l" defTabSz="457200" rtl="0" eaLnBrk="0" fontAlgn="base" hangingPunct="0">
        <a:spcBef>
          <a:spcPct val="0"/>
        </a:spcBef>
        <a:spcAft>
          <a:spcPct val="0"/>
        </a:spcAft>
        <a:defRPr sz="3600">
          <a:solidFill>
            <a:schemeClr val="tx1"/>
          </a:solidFill>
          <a:latin typeface="Calibri" pitchFamily="34" charset="0"/>
        </a:defRPr>
      </a:lvl3pPr>
      <a:lvl4pPr algn="l" defTabSz="457200" rtl="0" eaLnBrk="0" fontAlgn="base" hangingPunct="0">
        <a:spcBef>
          <a:spcPct val="0"/>
        </a:spcBef>
        <a:spcAft>
          <a:spcPct val="0"/>
        </a:spcAft>
        <a:defRPr sz="3600">
          <a:solidFill>
            <a:schemeClr val="tx1"/>
          </a:solidFill>
          <a:latin typeface="Calibri" pitchFamily="34" charset="0"/>
        </a:defRPr>
      </a:lvl4pPr>
      <a:lvl5pPr algn="l" defTabSz="457200" rtl="0" eaLnBrk="0" fontAlgn="base" hangingPunct="0">
        <a:spcBef>
          <a:spcPct val="0"/>
        </a:spcBef>
        <a:spcAft>
          <a:spcPct val="0"/>
        </a:spcAft>
        <a:defRPr sz="3600">
          <a:solidFill>
            <a:schemeClr val="tx1"/>
          </a:solidFill>
          <a:latin typeface="Calibri" pitchFamily="34" charset="0"/>
        </a:defRPr>
      </a:lvl5pPr>
      <a:lvl6pPr marL="457200" algn="l" defTabSz="457200" rtl="0" fontAlgn="base">
        <a:spcBef>
          <a:spcPct val="0"/>
        </a:spcBef>
        <a:spcAft>
          <a:spcPct val="0"/>
        </a:spcAft>
        <a:defRPr sz="3600">
          <a:solidFill>
            <a:schemeClr val="tx1"/>
          </a:solidFill>
          <a:latin typeface="Calibri" pitchFamily="34" charset="0"/>
        </a:defRPr>
      </a:lvl6pPr>
      <a:lvl7pPr marL="914400" algn="l" defTabSz="457200" rtl="0" fontAlgn="base">
        <a:spcBef>
          <a:spcPct val="0"/>
        </a:spcBef>
        <a:spcAft>
          <a:spcPct val="0"/>
        </a:spcAft>
        <a:defRPr sz="3600">
          <a:solidFill>
            <a:schemeClr val="tx1"/>
          </a:solidFill>
          <a:latin typeface="Calibri" pitchFamily="34" charset="0"/>
        </a:defRPr>
      </a:lvl7pPr>
      <a:lvl8pPr marL="1371600" algn="l" defTabSz="457200" rtl="0" fontAlgn="base">
        <a:spcBef>
          <a:spcPct val="0"/>
        </a:spcBef>
        <a:spcAft>
          <a:spcPct val="0"/>
        </a:spcAft>
        <a:defRPr sz="3600">
          <a:solidFill>
            <a:schemeClr val="tx1"/>
          </a:solidFill>
          <a:latin typeface="Calibri" pitchFamily="34" charset="0"/>
        </a:defRPr>
      </a:lvl8pPr>
      <a:lvl9pPr marL="1828800" algn="l" defTabSz="457200" rtl="0" fontAlgn="base">
        <a:spcBef>
          <a:spcPct val="0"/>
        </a:spcBef>
        <a:spcAft>
          <a:spcPct val="0"/>
        </a:spcAft>
        <a:defRPr sz="36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defRPr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FFFFFF"/>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53975"/>
            <a:ext cx="8229600" cy="1417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233488" y="1225550"/>
            <a:ext cx="7453312" cy="5376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457200">
              <a:defRPr/>
            </a:pPr>
            <a:fld id="{570192FB-EDB5-4AE2-8209-5BF4ED50AA12}" type="datetime1">
              <a:rPr lang="en-US">
                <a:solidFill>
                  <a:prstClr val="black">
                    <a:tint val="75000"/>
                  </a:prstClr>
                </a:solidFill>
              </a:rPr>
              <a:pPr defTabSz="457200">
                <a:defRPr/>
              </a:pPr>
              <a:t>11/19/2013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457200">
              <a:defRPr/>
            </a:pPr>
            <a:fld id="{D5FD5D14-8B34-41C7-B0BE-48CDABF6CA55}" type="slidenum">
              <a:rPr lang="en-US">
                <a:solidFill>
                  <a:prstClr val="black">
                    <a:tint val="75000"/>
                  </a:prstClr>
                </a:solidFill>
              </a:rPr>
              <a:pPr defTabSz="457200">
                <a:defRPr/>
              </a:pPr>
              <a:t>‹#›</a:t>
            </a:fld>
            <a:endParaRPr lang="en-US" dirty="0">
              <a:solidFill>
                <a:prstClr val="black">
                  <a:tint val="75000"/>
                </a:prstClr>
              </a:solidFill>
            </a:endParaRPr>
          </a:p>
        </p:txBody>
      </p:sp>
      <p:pic>
        <p:nvPicPr>
          <p:cNvPr id="9" name="Picture 8"/>
          <p:cNvPicPr>
            <a:picLocks noChangeAspect="1"/>
          </p:cNvPicPr>
          <p:nvPr/>
        </p:nvPicPr>
        <p:blipFill>
          <a:blip r:embed="rId3"/>
          <a:stretch>
            <a:fillRect/>
          </a:stretch>
        </p:blipFill>
        <p:spPr>
          <a:xfrm>
            <a:off x="292100" y="581025"/>
            <a:ext cx="195263" cy="5715000"/>
          </a:xfrm>
          <a:prstGeom prst="rect">
            <a:avLst/>
          </a:prstGeom>
          <a:effectLst>
            <a:outerShdw blurRad="50800" dist="38100" dir="2700000">
              <a:srgbClr val="000000">
                <a:alpha val="43000"/>
              </a:srgbClr>
            </a:outerShdw>
          </a:effectLst>
        </p:spPr>
      </p:pic>
      <p:sp>
        <p:nvSpPr>
          <p:cNvPr id="11" name="TextBox 10"/>
          <p:cNvSpPr txBox="1"/>
          <p:nvPr userDrawn="1"/>
        </p:nvSpPr>
        <p:spPr>
          <a:xfrm>
            <a:off x="4287838" y="6159500"/>
            <a:ext cx="3854450" cy="423863"/>
          </a:xfrm>
          <a:prstGeom prst="rect">
            <a:avLst/>
          </a:prstGeom>
          <a:noFill/>
        </p:spPr>
        <p:txBody>
          <a:bodyPr>
            <a:spAutoFit/>
          </a:bodyPr>
          <a:lstStyle/>
          <a:p>
            <a:pPr algn="r" defTabSz="457200" fontAlgn="auto">
              <a:spcBef>
                <a:spcPts val="0"/>
              </a:spcBef>
              <a:spcAft>
                <a:spcPts val="0"/>
              </a:spcAft>
              <a:defRPr/>
            </a:pPr>
            <a:r>
              <a:rPr lang="en-US" sz="1200" b="1" dirty="0">
                <a:solidFill>
                  <a:srgbClr val="007E86"/>
                </a:solidFill>
                <a:latin typeface="Helvetica Neue Light"/>
                <a:cs typeface="Helvetica Neue Light"/>
              </a:rPr>
              <a:t>Westchester Institute for Human Development</a:t>
            </a:r>
          </a:p>
          <a:p>
            <a:pPr algn="r" defTabSz="457200" fontAlgn="auto">
              <a:spcBef>
                <a:spcPts val="0"/>
              </a:spcBef>
              <a:spcAft>
                <a:spcPts val="0"/>
              </a:spcAft>
              <a:defRPr/>
            </a:pPr>
            <a:r>
              <a:rPr lang="en-US" sz="950" dirty="0">
                <a:solidFill>
                  <a:srgbClr val="007E86"/>
                </a:solidFill>
                <a:latin typeface="Helvetica Neue Light"/>
                <a:cs typeface="Helvetica Neue Light"/>
              </a:rPr>
              <a:t>University Center for Excellence in Developmental Disabilities</a:t>
            </a:r>
          </a:p>
        </p:txBody>
      </p:sp>
      <p:pic>
        <p:nvPicPr>
          <p:cNvPr id="1033" name="Picture 2"/>
          <p:cNvPicPr>
            <a:picLocks noChangeAspect="1" noChangeArrowheads="1"/>
          </p:cNvPicPr>
          <p:nvPr userDrawn="1"/>
        </p:nvPicPr>
        <p:blipFill>
          <a:blip r:embed="rId4"/>
          <a:srcRect l="16406" t="16747" r="14453" b="12146"/>
          <a:stretch>
            <a:fillRect/>
          </a:stretch>
        </p:blipFill>
        <p:spPr bwMode="auto">
          <a:xfrm>
            <a:off x="8091488" y="5915025"/>
            <a:ext cx="9890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4" r:id="rId1"/>
  </p:sldLayoutIdLst>
  <p:hf hdr="0" ftr="0" dt="0"/>
  <p:txStyles>
    <p:titleStyle>
      <a:lvl1pPr algn="l" defTabSz="457200" rtl="0" eaLnBrk="0" fontAlgn="base" hangingPunct="0">
        <a:spcBef>
          <a:spcPct val="0"/>
        </a:spcBef>
        <a:spcAft>
          <a:spcPct val="0"/>
        </a:spcAft>
        <a:defRPr sz="3600" kern="1200">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pitchFamily="34" charset="0"/>
        </a:defRPr>
      </a:lvl2pPr>
      <a:lvl3pPr algn="l" defTabSz="457200" rtl="0" eaLnBrk="0" fontAlgn="base" hangingPunct="0">
        <a:spcBef>
          <a:spcPct val="0"/>
        </a:spcBef>
        <a:spcAft>
          <a:spcPct val="0"/>
        </a:spcAft>
        <a:defRPr sz="3600">
          <a:solidFill>
            <a:schemeClr val="tx1"/>
          </a:solidFill>
          <a:latin typeface="Calibri" pitchFamily="34" charset="0"/>
        </a:defRPr>
      </a:lvl3pPr>
      <a:lvl4pPr algn="l" defTabSz="457200" rtl="0" eaLnBrk="0" fontAlgn="base" hangingPunct="0">
        <a:spcBef>
          <a:spcPct val="0"/>
        </a:spcBef>
        <a:spcAft>
          <a:spcPct val="0"/>
        </a:spcAft>
        <a:defRPr sz="3600">
          <a:solidFill>
            <a:schemeClr val="tx1"/>
          </a:solidFill>
          <a:latin typeface="Calibri" pitchFamily="34" charset="0"/>
        </a:defRPr>
      </a:lvl4pPr>
      <a:lvl5pPr algn="l" defTabSz="457200" rtl="0" eaLnBrk="0" fontAlgn="base" hangingPunct="0">
        <a:spcBef>
          <a:spcPct val="0"/>
        </a:spcBef>
        <a:spcAft>
          <a:spcPct val="0"/>
        </a:spcAft>
        <a:defRPr sz="3600">
          <a:solidFill>
            <a:schemeClr val="tx1"/>
          </a:solidFill>
          <a:latin typeface="Calibri" pitchFamily="34" charset="0"/>
        </a:defRPr>
      </a:lvl5pPr>
      <a:lvl6pPr marL="457200" algn="l" defTabSz="457200" rtl="0" fontAlgn="base">
        <a:spcBef>
          <a:spcPct val="0"/>
        </a:spcBef>
        <a:spcAft>
          <a:spcPct val="0"/>
        </a:spcAft>
        <a:defRPr sz="3600">
          <a:solidFill>
            <a:schemeClr val="tx1"/>
          </a:solidFill>
          <a:latin typeface="Calibri" pitchFamily="34" charset="0"/>
        </a:defRPr>
      </a:lvl6pPr>
      <a:lvl7pPr marL="914400" algn="l" defTabSz="457200" rtl="0" fontAlgn="base">
        <a:spcBef>
          <a:spcPct val="0"/>
        </a:spcBef>
        <a:spcAft>
          <a:spcPct val="0"/>
        </a:spcAft>
        <a:defRPr sz="3600">
          <a:solidFill>
            <a:schemeClr val="tx1"/>
          </a:solidFill>
          <a:latin typeface="Calibri" pitchFamily="34" charset="0"/>
        </a:defRPr>
      </a:lvl7pPr>
      <a:lvl8pPr marL="1371600" algn="l" defTabSz="457200" rtl="0" fontAlgn="base">
        <a:spcBef>
          <a:spcPct val="0"/>
        </a:spcBef>
        <a:spcAft>
          <a:spcPct val="0"/>
        </a:spcAft>
        <a:defRPr sz="3600">
          <a:solidFill>
            <a:schemeClr val="tx1"/>
          </a:solidFill>
          <a:latin typeface="Calibri" pitchFamily="34" charset="0"/>
        </a:defRPr>
      </a:lvl8pPr>
      <a:lvl9pPr marL="1828800" algn="l" defTabSz="457200" rtl="0" fontAlgn="base">
        <a:spcBef>
          <a:spcPct val="0"/>
        </a:spcBef>
        <a:spcAft>
          <a:spcPct val="0"/>
        </a:spcAft>
        <a:defRPr sz="36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defRPr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FFFFFF"/>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53975"/>
            <a:ext cx="8229600" cy="1417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233488" y="1225550"/>
            <a:ext cx="7453312" cy="5376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457200">
              <a:defRPr/>
            </a:pPr>
            <a:fld id="{570192FB-EDB5-4AE2-8209-5BF4ED50AA12}" type="datetime1">
              <a:rPr lang="en-US">
                <a:solidFill>
                  <a:prstClr val="black">
                    <a:tint val="75000"/>
                  </a:prstClr>
                </a:solidFill>
              </a:rPr>
              <a:pPr defTabSz="457200">
                <a:defRPr/>
              </a:pPr>
              <a:t>11/19/2013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457200">
              <a:defRPr/>
            </a:pPr>
            <a:fld id="{D5FD5D14-8B34-41C7-B0BE-48CDABF6CA55}" type="slidenum">
              <a:rPr lang="en-US">
                <a:solidFill>
                  <a:prstClr val="black">
                    <a:tint val="75000"/>
                  </a:prstClr>
                </a:solidFill>
              </a:rPr>
              <a:pPr defTabSz="457200">
                <a:defRPr/>
              </a:pPr>
              <a:t>‹#›</a:t>
            </a:fld>
            <a:endParaRPr lang="en-US" dirty="0">
              <a:solidFill>
                <a:prstClr val="black">
                  <a:tint val="75000"/>
                </a:prstClr>
              </a:solidFill>
            </a:endParaRPr>
          </a:p>
        </p:txBody>
      </p:sp>
      <p:pic>
        <p:nvPicPr>
          <p:cNvPr id="9" name="Picture 8"/>
          <p:cNvPicPr>
            <a:picLocks noChangeAspect="1"/>
          </p:cNvPicPr>
          <p:nvPr/>
        </p:nvPicPr>
        <p:blipFill>
          <a:blip r:embed="rId3"/>
          <a:stretch>
            <a:fillRect/>
          </a:stretch>
        </p:blipFill>
        <p:spPr>
          <a:xfrm>
            <a:off x="292100" y="581025"/>
            <a:ext cx="195263" cy="5715000"/>
          </a:xfrm>
          <a:prstGeom prst="rect">
            <a:avLst/>
          </a:prstGeom>
          <a:effectLst>
            <a:outerShdw blurRad="50800" dist="38100" dir="2700000">
              <a:srgbClr val="000000">
                <a:alpha val="43000"/>
              </a:srgbClr>
            </a:outerShdw>
          </a:effectLst>
        </p:spPr>
      </p:pic>
      <p:sp>
        <p:nvSpPr>
          <p:cNvPr id="11" name="TextBox 10"/>
          <p:cNvSpPr txBox="1"/>
          <p:nvPr userDrawn="1"/>
        </p:nvSpPr>
        <p:spPr>
          <a:xfrm>
            <a:off x="4287838" y="6159500"/>
            <a:ext cx="3854450" cy="423863"/>
          </a:xfrm>
          <a:prstGeom prst="rect">
            <a:avLst/>
          </a:prstGeom>
          <a:noFill/>
        </p:spPr>
        <p:txBody>
          <a:bodyPr>
            <a:spAutoFit/>
          </a:bodyPr>
          <a:lstStyle/>
          <a:p>
            <a:pPr algn="r" defTabSz="457200" fontAlgn="auto">
              <a:spcBef>
                <a:spcPts val="0"/>
              </a:spcBef>
              <a:spcAft>
                <a:spcPts val="0"/>
              </a:spcAft>
              <a:defRPr/>
            </a:pPr>
            <a:r>
              <a:rPr lang="en-US" sz="1200" b="1" dirty="0">
                <a:solidFill>
                  <a:srgbClr val="007E86"/>
                </a:solidFill>
                <a:latin typeface="Helvetica Neue Light"/>
                <a:cs typeface="Helvetica Neue Light"/>
              </a:rPr>
              <a:t>Westchester Institute for Human Development</a:t>
            </a:r>
          </a:p>
          <a:p>
            <a:pPr algn="r" defTabSz="457200" fontAlgn="auto">
              <a:spcBef>
                <a:spcPts val="0"/>
              </a:spcBef>
              <a:spcAft>
                <a:spcPts val="0"/>
              </a:spcAft>
              <a:defRPr/>
            </a:pPr>
            <a:r>
              <a:rPr lang="en-US" sz="950" dirty="0">
                <a:solidFill>
                  <a:srgbClr val="007E86"/>
                </a:solidFill>
                <a:latin typeface="Helvetica Neue Light"/>
                <a:cs typeface="Helvetica Neue Light"/>
              </a:rPr>
              <a:t>University Center for Excellence in Developmental Disabilities</a:t>
            </a:r>
          </a:p>
        </p:txBody>
      </p:sp>
      <p:pic>
        <p:nvPicPr>
          <p:cNvPr id="1033" name="Picture 2"/>
          <p:cNvPicPr>
            <a:picLocks noChangeAspect="1" noChangeArrowheads="1"/>
          </p:cNvPicPr>
          <p:nvPr userDrawn="1"/>
        </p:nvPicPr>
        <p:blipFill>
          <a:blip r:embed="rId4"/>
          <a:srcRect l="16406" t="16747" r="14453" b="12146"/>
          <a:stretch>
            <a:fillRect/>
          </a:stretch>
        </p:blipFill>
        <p:spPr bwMode="auto">
          <a:xfrm>
            <a:off x="8091488" y="5915025"/>
            <a:ext cx="9890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6" r:id="rId1"/>
  </p:sldLayoutIdLst>
  <p:hf hdr="0" ftr="0" dt="0"/>
  <p:txStyles>
    <p:titleStyle>
      <a:lvl1pPr algn="l" defTabSz="457200" rtl="0" eaLnBrk="0" fontAlgn="base" hangingPunct="0">
        <a:spcBef>
          <a:spcPct val="0"/>
        </a:spcBef>
        <a:spcAft>
          <a:spcPct val="0"/>
        </a:spcAft>
        <a:defRPr sz="3600" kern="1200">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pitchFamily="34" charset="0"/>
        </a:defRPr>
      </a:lvl2pPr>
      <a:lvl3pPr algn="l" defTabSz="457200" rtl="0" eaLnBrk="0" fontAlgn="base" hangingPunct="0">
        <a:spcBef>
          <a:spcPct val="0"/>
        </a:spcBef>
        <a:spcAft>
          <a:spcPct val="0"/>
        </a:spcAft>
        <a:defRPr sz="3600">
          <a:solidFill>
            <a:schemeClr val="tx1"/>
          </a:solidFill>
          <a:latin typeface="Calibri" pitchFamily="34" charset="0"/>
        </a:defRPr>
      </a:lvl3pPr>
      <a:lvl4pPr algn="l" defTabSz="457200" rtl="0" eaLnBrk="0" fontAlgn="base" hangingPunct="0">
        <a:spcBef>
          <a:spcPct val="0"/>
        </a:spcBef>
        <a:spcAft>
          <a:spcPct val="0"/>
        </a:spcAft>
        <a:defRPr sz="3600">
          <a:solidFill>
            <a:schemeClr val="tx1"/>
          </a:solidFill>
          <a:latin typeface="Calibri" pitchFamily="34" charset="0"/>
        </a:defRPr>
      </a:lvl4pPr>
      <a:lvl5pPr algn="l" defTabSz="457200" rtl="0" eaLnBrk="0" fontAlgn="base" hangingPunct="0">
        <a:spcBef>
          <a:spcPct val="0"/>
        </a:spcBef>
        <a:spcAft>
          <a:spcPct val="0"/>
        </a:spcAft>
        <a:defRPr sz="3600">
          <a:solidFill>
            <a:schemeClr val="tx1"/>
          </a:solidFill>
          <a:latin typeface="Calibri" pitchFamily="34" charset="0"/>
        </a:defRPr>
      </a:lvl5pPr>
      <a:lvl6pPr marL="457200" algn="l" defTabSz="457200" rtl="0" fontAlgn="base">
        <a:spcBef>
          <a:spcPct val="0"/>
        </a:spcBef>
        <a:spcAft>
          <a:spcPct val="0"/>
        </a:spcAft>
        <a:defRPr sz="3600">
          <a:solidFill>
            <a:schemeClr val="tx1"/>
          </a:solidFill>
          <a:latin typeface="Calibri" pitchFamily="34" charset="0"/>
        </a:defRPr>
      </a:lvl6pPr>
      <a:lvl7pPr marL="914400" algn="l" defTabSz="457200" rtl="0" fontAlgn="base">
        <a:spcBef>
          <a:spcPct val="0"/>
        </a:spcBef>
        <a:spcAft>
          <a:spcPct val="0"/>
        </a:spcAft>
        <a:defRPr sz="3600">
          <a:solidFill>
            <a:schemeClr val="tx1"/>
          </a:solidFill>
          <a:latin typeface="Calibri" pitchFamily="34" charset="0"/>
        </a:defRPr>
      </a:lvl7pPr>
      <a:lvl8pPr marL="1371600" algn="l" defTabSz="457200" rtl="0" fontAlgn="base">
        <a:spcBef>
          <a:spcPct val="0"/>
        </a:spcBef>
        <a:spcAft>
          <a:spcPct val="0"/>
        </a:spcAft>
        <a:defRPr sz="3600">
          <a:solidFill>
            <a:schemeClr val="tx1"/>
          </a:solidFill>
          <a:latin typeface="Calibri" pitchFamily="34" charset="0"/>
        </a:defRPr>
      </a:lvl8pPr>
      <a:lvl9pPr marL="1828800" algn="l" defTabSz="457200" rtl="0" fontAlgn="base">
        <a:spcBef>
          <a:spcPct val="0"/>
        </a:spcBef>
        <a:spcAft>
          <a:spcPct val="0"/>
        </a:spcAft>
        <a:defRPr sz="36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defRPr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FFFFFF"/>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53975"/>
            <a:ext cx="8229600" cy="1417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233488" y="1225550"/>
            <a:ext cx="7453312" cy="5376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457200">
              <a:defRPr/>
            </a:pPr>
            <a:fld id="{570192FB-EDB5-4AE2-8209-5BF4ED50AA12}" type="datetime1">
              <a:rPr lang="en-US">
                <a:solidFill>
                  <a:prstClr val="black">
                    <a:tint val="75000"/>
                  </a:prstClr>
                </a:solidFill>
              </a:rPr>
              <a:pPr defTabSz="457200">
                <a:defRPr/>
              </a:pPr>
              <a:t>11/19/2013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457200">
              <a:defRPr/>
            </a:pPr>
            <a:fld id="{D5FD5D14-8B34-41C7-B0BE-48CDABF6CA55}" type="slidenum">
              <a:rPr lang="en-US">
                <a:solidFill>
                  <a:prstClr val="black">
                    <a:tint val="75000"/>
                  </a:prstClr>
                </a:solidFill>
              </a:rPr>
              <a:pPr defTabSz="457200">
                <a:defRPr/>
              </a:pPr>
              <a:t>‹#›</a:t>
            </a:fld>
            <a:endParaRPr lang="en-US" dirty="0">
              <a:solidFill>
                <a:prstClr val="black">
                  <a:tint val="75000"/>
                </a:prstClr>
              </a:solidFill>
            </a:endParaRPr>
          </a:p>
        </p:txBody>
      </p:sp>
      <p:pic>
        <p:nvPicPr>
          <p:cNvPr id="9" name="Picture 8"/>
          <p:cNvPicPr>
            <a:picLocks noChangeAspect="1"/>
          </p:cNvPicPr>
          <p:nvPr/>
        </p:nvPicPr>
        <p:blipFill>
          <a:blip r:embed="rId3"/>
          <a:stretch>
            <a:fillRect/>
          </a:stretch>
        </p:blipFill>
        <p:spPr>
          <a:xfrm>
            <a:off x="292100" y="581025"/>
            <a:ext cx="195263" cy="5715000"/>
          </a:xfrm>
          <a:prstGeom prst="rect">
            <a:avLst/>
          </a:prstGeom>
          <a:effectLst>
            <a:outerShdw blurRad="50800" dist="38100" dir="2700000">
              <a:srgbClr val="000000">
                <a:alpha val="43000"/>
              </a:srgbClr>
            </a:outerShdw>
          </a:effectLst>
        </p:spPr>
      </p:pic>
      <p:sp>
        <p:nvSpPr>
          <p:cNvPr id="11" name="TextBox 10"/>
          <p:cNvSpPr txBox="1"/>
          <p:nvPr userDrawn="1"/>
        </p:nvSpPr>
        <p:spPr>
          <a:xfrm>
            <a:off x="4287838" y="6159500"/>
            <a:ext cx="3854450" cy="423863"/>
          </a:xfrm>
          <a:prstGeom prst="rect">
            <a:avLst/>
          </a:prstGeom>
          <a:noFill/>
        </p:spPr>
        <p:txBody>
          <a:bodyPr>
            <a:spAutoFit/>
          </a:bodyPr>
          <a:lstStyle/>
          <a:p>
            <a:pPr algn="r" defTabSz="457200" fontAlgn="auto">
              <a:spcBef>
                <a:spcPts val="0"/>
              </a:spcBef>
              <a:spcAft>
                <a:spcPts val="0"/>
              </a:spcAft>
              <a:defRPr/>
            </a:pPr>
            <a:r>
              <a:rPr lang="en-US" sz="1200" b="1" dirty="0">
                <a:solidFill>
                  <a:srgbClr val="007E86"/>
                </a:solidFill>
                <a:latin typeface="Helvetica Neue Light"/>
                <a:cs typeface="Helvetica Neue Light"/>
              </a:rPr>
              <a:t>Westchester Institute for Human Development</a:t>
            </a:r>
          </a:p>
          <a:p>
            <a:pPr algn="r" defTabSz="457200" fontAlgn="auto">
              <a:spcBef>
                <a:spcPts val="0"/>
              </a:spcBef>
              <a:spcAft>
                <a:spcPts val="0"/>
              </a:spcAft>
              <a:defRPr/>
            </a:pPr>
            <a:r>
              <a:rPr lang="en-US" sz="950" dirty="0">
                <a:solidFill>
                  <a:srgbClr val="007E86"/>
                </a:solidFill>
                <a:latin typeface="Helvetica Neue Light"/>
                <a:cs typeface="Helvetica Neue Light"/>
              </a:rPr>
              <a:t>University Center for Excellence in Developmental Disabilities</a:t>
            </a:r>
          </a:p>
        </p:txBody>
      </p:sp>
      <p:pic>
        <p:nvPicPr>
          <p:cNvPr id="1033" name="Picture 2"/>
          <p:cNvPicPr>
            <a:picLocks noChangeAspect="1" noChangeArrowheads="1"/>
          </p:cNvPicPr>
          <p:nvPr userDrawn="1"/>
        </p:nvPicPr>
        <p:blipFill>
          <a:blip r:embed="rId4"/>
          <a:srcRect l="16406" t="16747" r="14453" b="12146"/>
          <a:stretch>
            <a:fillRect/>
          </a:stretch>
        </p:blipFill>
        <p:spPr bwMode="auto">
          <a:xfrm>
            <a:off x="8091488" y="5915025"/>
            <a:ext cx="9890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8" r:id="rId1"/>
  </p:sldLayoutIdLst>
  <p:hf hdr="0" ftr="0" dt="0"/>
  <p:txStyles>
    <p:titleStyle>
      <a:lvl1pPr algn="l" defTabSz="457200" rtl="0" eaLnBrk="0" fontAlgn="base" hangingPunct="0">
        <a:spcBef>
          <a:spcPct val="0"/>
        </a:spcBef>
        <a:spcAft>
          <a:spcPct val="0"/>
        </a:spcAft>
        <a:defRPr sz="3600" kern="1200">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pitchFamily="34" charset="0"/>
        </a:defRPr>
      </a:lvl2pPr>
      <a:lvl3pPr algn="l" defTabSz="457200" rtl="0" eaLnBrk="0" fontAlgn="base" hangingPunct="0">
        <a:spcBef>
          <a:spcPct val="0"/>
        </a:spcBef>
        <a:spcAft>
          <a:spcPct val="0"/>
        </a:spcAft>
        <a:defRPr sz="3600">
          <a:solidFill>
            <a:schemeClr val="tx1"/>
          </a:solidFill>
          <a:latin typeface="Calibri" pitchFamily="34" charset="0"/>
        </a:defRPr>
      </a:lvl3pPr>
      <a:lvl4pPr algn="l" defTabSz="457200" rtl="0" eaLnBrk="0" fontAlgn="base" hangingPunct="0">
        <a:spcBef>
          <a:spcPct val="0"/>
        </a:spcBef>
        <a:spcAft>
          <a:spcPct val="0"/>
        </a:spcAft>
        <a:defRPr sz="3600">
          <a:solidFill>
            <a:schemeClr val="tx1"/>
          </a:solidFill>
          <a:latin typeface="Calibri" pitchFamily="34" charset="0"/>
        </a:defRPr>
      </a:lvl4pPr>
      <a:lvl5pPr algn="l" defTabSz="457200" rtl="0" eaLnBrk="0" fontAlgn="base" hangingPunct="0">
        <a:spcBef>
          <a:spcPct val="0"/>
        </a:spcBef>
        <a:spcAft>
          <a:spcPct val="0"/>
        </a:spcAft>
        <a:defRPr sz="3600">
          <a:solidFill>
            <a:schemeClr val="tx1"/>
          </a:solidFill>
          <a:latin typeface="Calibri" pitchFamily="34" charset="0"/>
        </a:defRPr>
      </a:lvl5pPr>
      <a:lvl6pPr marL="457200" algn="l" defTabSz="457200" rtl="0" fontAlgn="base">
        <a:spcBef>
          <a:spcPct val="0"/>
        </a:spcBef>
        <a:spcAft>
          <a:spcPct val="0"/>
        </a:spcAft>
        <a:defRPr sz="3600">
          <a:solidFill>
            <a:schemeClr val="tx1"/>
          </a:solidFill>
          <a:latin typeface="Calibri" pitchFamily="34" charset="0"/>
        </a:defRPr>
      </a:lvl6pPr>
      <a:lvl7pPr marL="914400" algn="l" defTabSz="457200" rtl="0" fontAlgn="base">
        <a:spcBef>
          <a:spcPct val="0"/>
        </a:spcBef>
        <a:spcAft>
          <a:spcPct val="0"/>
        </a:spcAft>
        <a:defRPr sz="3600">
          <a:solidFill>
            <a:schemeClr val="tx1"/>
          </a:solidFill>
          <a:latin typeface="Calibri" pitchFamily="34" charset="0"/>
        </a:defRPr>
      </a:lvl7pPr>
      <a:lvl8pPr marL="1371600" algn="l" defTabSz="457200" rtl="0" fontAlgn="base">
        <a:spcBef>
          <a:spcPct val="0"/>
        </a:spcBef>
        <a:spcAft>
          <a:spcPct val="0"/>
        </a:spcAft>
        <a:defRPr sz="3600">
          <a:solidFill>
            <a:schemeClr val="tx1"/>
          </a:solidFill>
          <a:latin typeface="Calibri" pitchFamily="34" charset="0"/>
        </a:defRPr>
      </a:lvl8pPr>
      <a:lvl9pPr marL="1828800" algn="l" defTabSz="457200" rtl="0" fontAlgn="base">
        <a:spcBef>
          <a:spcPct val="0"/>
        </a:spcBef>
        <a:spcAft>
          <a:spcPct val="0"/>
        </a:spcAft>
        <a:defRPr sz="36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defRPr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FFFFFF"/>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219200"/>
            <a:ext cx="82296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2590800"/>
            <a:ext cx="8229600" cy="3535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Helvetica Neue" pitchFamily="37" charset="0"/>
                <a:ea typeface="Geneva" pitchFamily="37" charset="-128"/>
                <a:cs typeface="Geneva" pitchFamily="37" charset="-128"/>
              </a:defRPr>
            </a:lvl1pPr>
          </a:lstStyle>
          <a:p>
            <a:pPr fontAlgn="auto">
              <a:spcBef>
                <a:spcPts val="0"/>
              </a:spcBef>
              <a:spcAft>
                <a:spcPts val="0"/>
              </a:spcAft>
            </a:pPr>
            <a:fld id="{74AF67DE-5C35-49AE-BA35-5E61630D1525}" type="slidenum">
              <a:rPr lang="en-US" smtClean="0">
                <a:solidFill>
                  <a:srgbClr val="1F497D"/>
                </a:solidFill>
              </a:rPr>
              <a:pPr fontAlgn="auto">
                <a:spcBef>
                  <a:spcPts val="0"/>
                </a:spcBef>
                <a:spcAft>
                  <a:spcPts val="0"/>
                </a:spcAft>
              </a:pPr>
              <a:t>‹#›</a:t>
            </a:fld>
            <a:endParaRPr lang="en-US">
              <a:solidFill>
                <a:srgbClr val="1F497D"/>
              </a:solidFill>
            </a:endParaRP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ctr" defTabSz="457200" rtl="0" eaLnBrk="1" fontAlgn="base" hangingPunct="1">
        <a:spcBef>
          <a:spcPct val="0"/>
        </a:spcBef>
        <a:spcAft>
          <a:spcPct val="0"/>
        </a:spcAft>
        <a:defRPr sz="3200" kern="1200">
          <a:solidFill>
            <a:schemeClr val="tx1"/>
          </a:solidFill>
          <a:latin typeface="Helvetica Neue"/>
          <a:ea typeface="Geneva" pitchFamily="-65" charset="-128"/>
          <a:cs typeface="Geneva" pitchFamily="-65" charset="-128"/>
        </a:defRPr>
      </a:lvl1pPr>
      <a:lvl2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9pPr>
    </p:titleStyle>
    <p:bodyStyle>
      <a:lvl1pPr marL="342900" indent="-342900" algn="l" defTabSz="457200" rtl="0" eaLnBrk="1" fontAlgn="base" hangingPunct="1">
        <a:spcBef>
          <a:spcPct val="20000"/>
        </a:spcBef>
        <a:spcAft>
          <a:spcPct val="0"/>
        </a:spcAft>
        <a:buFont typeface="Arial" charset="0"/>
        <a:buChar char="•"/>
        <a:defRPr kern="1200">
          <a:solidFill>
            <a:schemeClr val="tx1"/>
          </a:solidFill>
          <a:latin typeface="Helvetica Neue"/>
          <a:ea typeface="Geneva" pitchFamily="-65" charset="-128"/>
          <a:cs typeface="Geneva" pitchFamily="-65" charset="-128"/>
        </a:defRPr>
      </a:lvl1pPr>
      <a:lvl2pPr marL="742950" indent="-285750" algn="l" defTabSz="457200" rtl="0" eaLnBrk="1" fontAlgn="base" hangingPunct="1">
        <a:spcBef>
          <a:spcPct val="20000"/>
        </a:spcBef>
        <a:spcAft>
          <a:spcPct val="0"/>
        </a:spcAft>
        <a:buFont typeface="Arial" charset="0"/>
        <a:buChar char="–"/>
        <a:defRPr kern="1200">
          <a:solidFill>
            <a:schemeClr val="tx1"/>
          </a:solidFill>
          <a:latin typeface="Helvetica Neue"/>
          <a:ea typeface="Geneva" pitchFamily="-65" charset="-128"/>
          <a:cs typeface="Geneva" charset="0"/>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mn-cs"/>
        </a:defRPr>
      </a:lvl4pPr>
      <a:lvl5pPr marL="20574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53975"/>
            <a:ext cx="8229600" cy="1417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233488" y="1225550"/>
            <a:ext cx="7453312" cy="5376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457200">
              <a:defRPr/>
            </a:pPr>
            <a:fld id="{570192FB-EDB5-4AE2-8209-5BF4ED50AA12}" type="datetime1">
              <a:rPr lang="en-US">
                <a:solidFill>
                  <a:prstClr val="black">
                    <a:tint val="75000"/>
                  </a:prstClr>
                </a:solidFill>
              </a:rPr>
              <a:pPr defTabSz="457200">
                <a:defRPr/>
              </a:pPr>
              <a:t>11/19/2013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457200">
              <a:defRPr/>
            </a:pPr>
            <a:fld id="{D5FD5D14-8B34-41C7-B0BE-48CDABF6CA55}" type="slidenum">
              <a:rPr lang="en-US">
                <a:solidFill>
                  <a:prstClr val="black">
                    <a:tint val="75000"/>
                  </a:prstClr>
                </a:solidFill>
              </a:rPr>
              <a:pPr defTabSz="457200">
                <a:defRPr/>
              </a:pPr>
              <a:t>‹#›</a:t>
            </a:fld>
            <a:endParaRPr lang="en-US" dirty="0">
              <a:solidFill>
                <a:prstClr val="black">
                  <a:tint val="75000"/>
                </a:prstClr>
              </a:solidFill>
            </a:endParaRPr>
          </a:p>
        </p:txBody>
      </p:sp>
      <p:pic>
        <p:nvPicPr>
          <p:cNvPr id="9" name="Picture 8"/>
          <p:cNvPicPr>
            <a:picLocks noChangeAspect="1"/>
          </p:cNvPicPr>
          <p:nvPr/>
        </p:nvPicPr>
        <p:blipFill>
          <a:blip r:embed="rId3"/>
          <a:stretch>
            <a:fillRect/>
          </a:stretch>
        </p:blipFill>
        <p:spPr>
          <a:xfrm>
            <a:off x="292100" y="581025"/>
            <a:ext cx="195263" cy="5715000"/>
          </a:xfrm>
          <a:prstGeom prst="rect">
            <a:avLst/>
          </a:prstGeom>
          <a:effectLst>
            <a:outerShdw blurRad="50800" dist="38100" dir="2700000">
              <a:srgbClr val="000000">
                <a:alpha val="43000"/>
              </a:srgbClr>
            </a:outerShdw>
          </a:effectLst>
        </p:spPr>
      </p:pic>
      <p:sp>
        <p:nvSpPr>
          <p:cNvPr id="11" name="TextBox 10"/>
          <p:cNvSpPr txBox="1"/>
          <p:nvPr userDrawn="1"/>
        </p:nvSpPr>
        <p:spPr>
          <a:xfrm>
            <a:off x="4287838" y="6159500"/>
            <a:ext cx="3854450" cy="423863"/>
          </a:xfrm>
          <a:prstGeom prst="rect">
            <a:avLst/>
          </a:prstGeom>
          <a:noFill/>
        </p:spPr>
        <p:txBody>
          <a:bodyPr>
            <a:spAutoFit/>
          </a:bodyPr>
          <a:lstStyle/>
          <a:p>
            <a:pPr algn="r" defTabSz="457200" fontAlgn="auto">
              <a:spcBef>
                <a:spcPts val="0"/>
              </a:spcBef>
              <a:spcAft>
                <a:spcPts val="0"/>
              </a:spcAft>
              <a:defRPr/>
            </a:pPr>
            <a:r>
              <a:rPr lang="en-US" sz="1200" b="1" dirty="0">
                <a:solidFill>
                  <a:srgbClr val="007E86"/>
                </a:solidFill>
                <a:latin typeface="Helvetica Neue Light"/>
                <a:cs typeface="Helvetica Neue Light"/>
              </a:rPr>
              <a:t>Westchester Institute for Human Development</a:t>
            </a:r>
          </a:p>
          <a:p>
            <a:pPr algn="r" defTabSz="457200" fontAlgn="auto">
              <a:spcBef>
                <a:spcPts val="0"/>
              </a:spcBef>
              <a:spcAft>
                <a:spcPts val="0"/>
              </a:spcAft>
              <a:defRPr/>
            </a:pPr>
            <a:r>
              <a:rPr lang="en-US" sz="950" dirty="0">
                <a:solidFill>
                  <a:srgbClr val="007E86"/>
                </a:solidFill>
                <a:latin typeface="Helvetica Neue Light"/>
                <a:cs typeface="Helvetica Neue Light"/>
              </a:rPr>
              <a:t>University Center for Excellence in Developmental Disabilities</a:t>
            </a:r>
          </a:p>
        </p:txBody>
      </p:sp>
      <p:pic>
        <p:nvPicPr>
          <p:cNvPr id="1033" name="Picture 2"/>
          <p:cNvPicPr>
            <a:picLocks noChangeAspect="1" noChangeArrowheads="1"/>
          </p:cNvPicPr>
          <p:nvPr userDrawn="1"/>
        </p:nvPicPr>
        <p:blipFill>
          <a:blip r:embed="rId4"/>
          <a:srcRect l="16406" t="16747" r="14453" b="12146"/>
          <a:stretch>
            <a:fillRect/>
          </a:stretch>
        </p:blipFill>
        <p:spPr bwMode="auto">
          <a:xfrm>
            <a:off x="8091488" y="5915025"/>
            <a:ext cx="9890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0" r:id="rId1"/>
  </p:sldLayoutIdLst>
  <p:hf hdr="0" ftr="0" dt="0"/>
  <p:txStyles>
    <p:titleStyle>
      <a:lvl1pPr algn="l" defTabSz="457200" rtl="0" eaLnBrk="0" fontAlgn="base" hangingPunct="0">
        <a:spcBef>
          <a:spcPct val="0"/>
        </a:spcBef>
        <a:spcAft>
          <a:spcPct val="0"/>
        </a:spcAft>
        <a:defRPr sz="3600" kern="1200">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pitchFamily="34" charset="0"/>
        </a:defRPr>
      </a:lvl2pPr>
      <a:lvl3pPr algn="l" defTabSz="457200" rtl="0" eaLnBrk="0" fontAlgn="base" hangingPunct="0">
        <a:spcBef>
          <a:spcPct val="0"/>
        </a:spcBef>
        <a:spcAft>
          <a:spcPct val="0"/>
        </a:spcAft>
        <a:defRPr sz="3600">
          <a:solidFill>
            <a:schemeClr val="tx1"/>
          </a:solidFill>
          <a:latin typeface="Calibri" pitchFamily="34" charset="0"/>
        </a:defRPr>
      </a:lvl3pPr>
      <a:lvl4pPr algn="l" defTabSz="457200" rtl="0" eaLnBrk="0" fontAlgn="base" hangingPunct="0">
        <a:spcBef>
          <a:spcPct val="0"/>
        </a:spcBef>
        <a:spcAft>
          <a:spcPct val="0"/>
        </a:spcAft>
        <a:defRPr sz="3600">
          <a:solidFill>
            <a:schemeClr val="tx1"/>
          </a:solidFill>
          <a:latin typeface="Calibri" pitchFamily="34" charset="0"/>
        </a:defRPr>
      </a:lvl4pPr>
      <a:lvl5pPr algn="l" defTabSz="457200" rtl="0" eaLnBrk="0" fontAlgn="base" hangingPunct="0">
        <a:spcBef>
          <a:spcPct val="0"/>
        </a:spcBef>
        <a:spcAft>
          <a:spcPct val="0"/>
        </a:spcAft>
        <a:defRPr sz="3600">
          <a:solidFill>
            <a:schemeClr val="tx1"/>
          </a:solidFill>
          <a:latin typeface="Calibri" pitchFamily="34" charset="0"/>
        </a:defRPr>
      </a:lvl5pPr>
      <a:lvl6pPr marL="457200" algn="l" defTabSz="457200" rtl="0" fontAlgn="base">
        <a:spcBef>
          <a:spcPct val="0"/>
        </a:spcBef>
        <a:spcAft>
          <a:spcPct val="0"/>
        </a:spcAft>
        <a:defRPr sz="3600">
          <a:solidFill>
            <a:schemeClr val="tx1"/>
          </a:solidFill>
          <a:latin typeface="Calibri" pitchFamily="34" charset="0"/>
        </a:defRPr>
      </a:lvl6pPr>
      <a:lvl7pPr marL="914400" algn="l" defTabSz="457200" rtl="0" fontAlgn="base">
        <a:spcBef>
          <a:spcPct val="0"/>
        </a:spcBef>
        <a:spcAft>
          <a:spcPct val="0"/>
        </a:spcAft>
        <a:defRPr sz="3600">
          <a:solidFill>
            <a:schemeClr val="tx1"/>
          </a:solidFill>
          <a:latin typeface="Calibri" pitchFamily="34" charset="0"/>
        </a:defRPr>
      </a:lvl7pPr>
      <a:lvl8pPr marL="1371600" algn="l" defTabSz="457200" rtl="0" fontAlgn="base">
        <a:spcBef>
          <a:spcPct val="0"/>
        </a:spcBef>
        <a:spcAft>
          <a:spcPct val="0"/>
        </a:spcAft>
        <a:defRPr sz="3600">
          <a:solidFill>
            <a:schemeClr val="tx1"/>
          </a:solidFill>
          <a:latin typeface="Calibri" pitchFamily="34" charset="0"/>
        </a:defRPr>
      </a:lvl8pPr>
      <a:lvl9pPr marL="1828800" algn="l" defTabSz="457200" rtl="0" fontAlgn="base">
        <a:spcBef>
          <a:spcPct val="0"/>
        </a:spcBef>
        <a:spcAft>
          <a:spcPct val="0"/>
        </a:spcAft>
        <a:defRPr sz="36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defRPr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FFFFFF"/>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53975"/>
            <a:ext cx="8229600" cy="1417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233488" y="1225550"/>
            <a:ext cx="7453312" cy="5376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457200">
              <a:defRPr/>
            </a:pPr>
            <a:fld id="{570192FB-EDB5-4AE2-8209-5BF4ED50AA12}" type="datetime1">
              <a:rPr lang="en-US">
                <a:solidFill>
                  <a:prstClr val="black">
                    <a:tint val="75000"/>
                  </a:prstClr>
                </a:solidFill>
              </a:rPr>
              <a:pPr defTabSz="457200">
                <a:defRPr/>
              </a:pPr>
              <a:t>11/19/2013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457200">
              <a:defRPr/>
            </a:pPr>
            <a:fld id="{D5FD5D14-8B34-41C7-B0BE-48CDABF6CA55}" type="slidenum">
              <a:rPr lang="en-US">
                <a:solidFill>
                  <a:prstClr val="black">
                    <a:tint val="75000"/>
                  </a:prstClr>
                </a:solidFill>
              </a:rPr>
              <a:pPr defTabSz="457200">
                <a:defRPr/>
              </a:pPr>
              <a:t>‹#›</a:t>
            </a:fld>
            <a:endParaRPr lang="en-US" dirty="0">
              <a:solidFill>
                <a:prstClr val="black">
                  <a:tint val="75000"/>
                </a:prstClr>
              </a:solidFill>
            </a:endParaRPr>
          </a:p>
        </p:txBody>
      </p:sp>
      <p:pic>
        <p:nvPicPr>
          <p:cNvPr id="9" name="Picture 8"/>
          <p:cNvPicPr>
            <a:picLocks noChangeAspect="1"/>
          </p:cNvPicPr>
          <p:nvPr/>
        </p:nvPicPr>
        <p:blipFill>
          <a:blip r:embed="rId3"/>
          <a:stretch>
            <a:fillRect/>
          </a:stretch>
        </p:blipFill>
        <p:spPr>
          <a:xfrm>
            <a:off x="292100" y="581025"/>
            <a:ext cx="195263" cy="5715000"/>
          </a:xfrm>
          <a:prstGeom prst="rect">
            <a:avLst/>
          </a:prstGeom>
          <a:effectLst>
            <a:outerShdw blurRad="50800" dist="38100" dir="2700000">
              <a:srgbClr val="000000">
                <a:alpha val="43000"/>
              </a:srgbClr>
            </a:outerShdw>
          </a:effectLst>
        </p:spPr>
      </p:pic>
      <p:sp>
        <p:nvSpPr>
          <p:cNvPr id="11" name="TextBox 10"/>
          <p:cNvSpPr txBox="1"/>
          <p:nvPr userDrawn="1"/>
        </p:nvSpPr>
        <p:spPr>
          <a:xfrm>
            <a:off x="4287838" y="6159500"/>
            <a:ext cx="3854450" cy="423863"/>
          </a:xfrm>
          <a:prstGeom prst="rect">
            <a:avLst/>
          </a:prstGeom>
          <a:noFill/>
        </p:spPr>
        <p:txBody>
          <a:bodyPr>
            <a:spAutoFit/>
          </a:bodyPr>
          <a:lstStyle/>
          <a:p>
            <a:pPr algn="r" defTabSz="457200" fontAlgn="auto">
              <a:spcBef>
                <a:spcPts val="0"/>
              </a:spcBef>
              <a:spcAft>
                <a:spcPts val="0"/>
              </a:spcAft>
              <a:defRPr/>
            </a:pPr>
            <a:r>
              <a:rPr lang="en-US" sz="1200" b="1" dirty="0">
                <a:solidFill>
                  <a:srgbClr val="007E86"/>
                </a:solidFill>
                <a:latin typeface="Helvetica Neue Light"/>
                <a:cs typeface="Helvetica Neue Light"/>
              </a:rPr>
              <a:t>Westchester Institute for Human Development</a:t>
            </a:r>
          </a:p>
          <a:p>
            <a:pPr algn="r" defTabSz="457200" fontAlgn="auto">
              <a:spcBef>
                <a:spcPts val="0"/>
              </a:spcBef>
              <a:spcAft>
                <a:spcPts val="0"/>
              </a:spcAft>
              <a:defRPr/>
            </a:pPr>
            <a:r>
              <a:rPr lang="en-US" sz="950" dirty="0">
                <a:solidFill>
                  <a:srgbClr val="007E86"/>
                </a:solidFill>
                <a:latin typeface="Helvetica Neue Light"/>
                <a:cs typeface="Helvetica Neue Light"/>
              </a:rPr>
              <a:t>University Center for Excellence in Developmental Disabilities</a:t>
            </a:r>
          </a:p>
        </p:txBody>
      </p:sp>
      <p:pic>
        <p:nvPicPr>
          <p:cNvPr id="1033" name="Picture 2"/>
          <p:cNvPicPr>
            <a:picLocks noChangeAspect="1" noChangeArrowheads="1"/>
          </p:cNvPicPr>
          <p:nvPr userDrawn="1"/>
        </p:nvPicPr>
        <p:blipFill>
          <a:blip r:embed="rId4"/>
          <a:srcRect l="16406" t="16747" r="14453" b="12146"/>
          <a:stretch>
            <a:fillRect/>
          </a:stretch>
        </p:blipFill>
        <p:spPr bwMode="auto">
          <a:xfrm>
            <a:off x="8091488" y="5915025"/>
            <a:ext cx="9890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2" r:id="rId1"/>
  </p:sldLayoutIdLst>
  <p:hf hdr="0" ftr="0" dt="0"/>
  <p:txStyles>
    <p:titleStyle>
      <a:lvl1pPr algn="l" defTabSz="457200" rtl="0" eaLnBrk="0" fontAlgn="base" hangingPunct="0">
        <a:spcBef>
          <a:spcPct val="0"/>
        </a:spcBef>
        <a:spcAft>
          <a:spcPct val="0"/>
        </a:spcAft>
        <a:defRPr sz="3600" kern="1200">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pitchFamily="34" charset="0"/>
        </a:defRPr>
      </a:lvl2pPr>
      <a:lvl3pPr algn="l" defTabSz="457200" rtl="0" eaLnBrk="0" fontAlgn="base" hangingPunct="0">
        <a:spcBef>
          <a:spcPct val="0"/>
        </a:spcBef>
        <a:spcAft>
          <a:spcPct val="0"/>
        </a:spcAft>
        <a:defRPr sz="3600">
          <a:solidFill>
            <a:schemeClr val="tx1"/>
          </a:solidFill>
          <a:latin typeface="Calibri" pitchFamily="34" charset="0"/>
        </a:defRPr>
      </a:lvl3pPr>
      <a:lvl4pPr algn="l" defTabSz="457200" rtl="0" eaLnBrk="0" fontAlgn="base" hangingPunct="0">
        <a:spcBef>
          <a:spcPct val="0"/>
        </a:spcBef>
        <a:spcAft>
          <a:spcPct val="0"/>
        </a:spcAft>
        <a:defRPr sz="3600">
          <a:solidFill>
            <a:schemeClr val="tx1"/>
          </a:solidFill>
          <a:latin typeface="Calibri" pitchFamily="34" charset="0"/>
        </a:defRPr>
      </a:lvl4pPr>
      <a:lvl5pPr algn="l" defTabSz="457200" rtl="0" eaLnBrk="0" fontAlgn="base" hangingPunct="0">
        <a:spcBef>
          <a:spcPct val="0"/>
        </a:spcBef>
        <a:spcAft>
          <a:spcPct val="0"/>
        </a:spcAft>
        <a:defRPr sz="3600">
          <a:solidFill>
            <a:schemeClr val="tx1"/>
          </a:solidFill>
          <a:latin typeface="Calibri" pitchFamily="34" charset="0"/>
        </a:defRPr>
      </a:lvl5pPr>
      <a:lvl6pPr marL="457200" algn="l" defTabSz="457200" rtl="0" fontAlgn="base">
        <a:spcBef>
          <a:spcPct val="0"/>
        </a:spcBef>
        <a:spcAft>
          <a:spcPct val="0"/>
        </a:spcAft>
        <a:defRPr sz="3600">
          <a:solidFill>
            <a:schemeClr val="tx1"/>
          </a:solidFill>
          <a:latin typeface="Calibri" pitchFamily="34" charset="0"/>
        </a:defRPr>
      </a:lvl6pPr>
      <a:lvl7pPr marL="914400" algn="l" defTabSz="457200" rtl="0" fontAlgn="base">
        <a:spcBef>
          <a:spcPct val="0"/>
        </a:spcBef>
        <a:spcAft>
          <a:spcPct val="0"/>
        </a:spcAft>
        <a:defRPr sz="3600">
          <a:solidFill>
            <a:schemeClr val="tx1"/>
          </a:solidFill>
          <a:latin typeface="Calibri" pitchFamily="34" charset="0"/>
        </a:defRPr>
      </a:lvl7pPr>
      <a:lvl8pPr marL="1371600" algn="l" defTabSz="457200" rtl="0" fontAlgn="base">
        <a:spcBef>
          <a:spcPct val="0"/>
        </a:spcBef>
        <a:spcAft>
          <a:spcPct val="0"/>
        </a:spcAft>
        <a:defRPr sz="3600">
          <a:solidFill>
            <a:schemeClr val="tx1"/>
          </a:solidFill>
          <a:latin typeface="Calibri" pitchFamily="34" charset="0"/>
        </a:defRPr>
      </a:lvl8pPr>
      <a:lvl9pPr marL="1828800" algn="l" defTabSz="457200" rtl="0" fontAlgn="base">
        <a:spcBef>
          <a:spcPct val="0"/>
        </a:spcBef>
        <a:spcAft>
          <a:spcPct val="0"/>
        </a:spcAft>
        <a:defRPr sz="36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defRPr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FFFFFF"/>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53975"/>
            <a:ext cx="8229600" cy="1417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233488" y="1225550"/>
            <a:ext cx="7453312" cy="5376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457200">
              <a:defRPr/>
            </a:pPr>
            <a:fld id="{570192FB-EDB5-4AE2-8209-5BF4ED50AA12}" type="datetime1">
              <a:rPr lang="en-US">
                <a:solidFill>
                  <a:prstClr val="black">
                    <a:tint val="75000"/>
                  </a:prstClr>
                </a:solidFill>
              </a:rPr>
              <a:pPr defTabSz="457200">
                <a:defRPr/>
              </a:pPr>
              <a:t>11/19/2013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457200">
              <a:defRPr/>
            </a:pPr>
            <a:fld id="{D5FD5D14-8B34-41C7-B0BE-48CDABF6CA55}" type="slidenum">
              <a:rPr lang="en-US">
                <a:solidFill>
                  <a:prstClr val="black">
                    <a:tint val="75000"/>
                  </a:prstClr>
                </a:solidFill>
              </a:rPr>
              <a:pPr defTabSz="457200">
                <a:defRPr/>
              </a:pPr>
              <a:t>‹#›</a:t>
            </a:fld>
            <a:endParaRPr lang="en-US" dirty="0">
              <a:solidFill>
                <a:prstClr val="black">
                  <a:tint val="75000"/>
                </a:prstClr>
              </a:solidFill>
            </a:endParaRPr>
          </a:p>
        </p:txBody>
      </p:sp>
      <p:pic>
        <p:nvPicPr>
          <p:cNvPr id="9" name="Picture 8"/>
          <p:cNvPicPr>
            <a:picLocks noChangeAspect="1"/>
          </p:cNvPicPr>
          <p:nvPr/>
        </p:nvPicPr>
        <p:blipFill>
          <a:blip r:embed="rId3"/>
          <a:stretch>
            <a:fillRect/>
          </a:stretch>
        </p:blipFill>
        <p:spPr>
          <a:xfrm>
            <a:off x="292100" y="581025"/>
            <a:ext cx="195263" cy="5715000"/>
          </a:xfrm>
          <a:prstGeom prst="rect">
            <a:avLst/>
          </a:prstGeom>
          <a:effectLst>
            <a:outerShdw blurRad="50800" dist="38100" dir="2700000">
              <a:srgbClr val="000000">
                <a:alpha val="43000"/>
              </a:srgbClr>
            </a:outerShdw>
          </a:effectLst>
        </p:spPr>
      </p:pic>
      <p:sp>
        <p:nvSpPr>
          <p:cNvPr id="11" name="TextBox 10"/>
          <p:cNvSpPr txBox="1"/>
          <p:nvPr userDrawn="1"/>
        </p:nvSpPr>
        <p:spPr>
          <a:xfrm>
            <a:off x="4287838" y="6159500"/>
            <a:ext cx="3854450" cy="423863"/>
          </a:xfrm>
          <a:prstGeom prst="rect">
            <a:avLst/>
          </a:prstGeom>
          <a:noFill/>
        </p:spPr>
        <p:txBody>
          <a:bodyPr>
            <a:spAutoFit/>
          </a:bodyPr>
          <a:lstStyle/>
          <a:p>
            <a:pPr algn="r" defTabSz="457200" fontAlgn="auto">
              <a:spcBef>
                <a:spcPts val="0"/>
              </a:spcBef>
              <a:spcAft>
                <a:spcPts val="0"/>
              </a:spcAft>
              <a:defRPr/>
            </a:pPr>
            <a:r>
              <a:rPr lang="en-US" sz="1200" b="1" dirty="0">
                <a:solidFill>
                  <a:srgbClr val="007E86"/>
                </a:solidFill>
                <a:latin typeface="Helvetica Neue Light"/>
                <a:cs typeface="Helvetica Neue Light"/>
              </a:rPr>
              <a:t>Westchester Institute for Human Development</a:t>
            </a:r>
          </a:p>
          <a:p>
            <a:pPr algn="r" defTabSz="457200" fontAlgn="auto">
              <a:spcBef>
                <a:spcPts val="0"/>
              </a:spcBef>
              <a:spcAft>
                <a:spcPts val="0"/>
              </a:spcAft>
              <a:defRPr/>
            </a:pPr>
            <a:r>
              <a:rPr lang="en-US" sz="950" dirty="0">
                <a:solidFill>
                  <a:srgbClr val="007E86"/>
                </a:solidFill>
                <a:latin typeface="Helvetica Neue Light"/>
                <a:cs typeface="Helvetica Neue Light"/>
              </a:rPr>
              <a:t>University Center for Excellence in Developmental Disabilities</a:t>
            </a:r>
          </a:p>
        </p:txBody>
      </p:sp>
      <p:pic>
        <p:nvPicPr>
          <p:cNvPr id="1033" name="Picture 2"/>
          <p:cNvPicPr>
            <a:picLocks noChangeAspect="1" noChangeArrowheads="1"/>
          </p:cNvPicPr>
          <p:nvPr userDrawn="1"/>
        </p:nvPicPr>
        <p:blipFill>
          <a:blip r:embed="rId4"/>
          <a:srcRect l="16406" t="16747" r="14453" b="12146"/>
          <a:stretch>
            <a:fillRect/>
          </a:stretch>
        </p:blipFill>
        <p:spPr bwMode="auto">
          <a:xfrm>
            <a:off x="8091488" y="5915025"/>
            <a:ext cx="9890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4" r:id="rId1"/>
  </p:sldLayoutIdLst>
  <p:hf hdr="0" ftr="0" dt="0"/>
  <p:txStyles>
    <p:titleStyle>
      <a:lvl1pPr algn="l" defTabSz="457200" rtl="0" eaLnBrk="0" fontAlgn="base" hangingPunct="0">
        <a:spcBef>
          <a:spcPct val="0"/>
        </a:spcBef>
        <a:spcAft>
          <a:spcPct val="0"/>
        </a:spcAft>
        <a:defRPr sz="3600" kern="1200">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pitchFamily="34" charset="0"/>
        </a:defRPr>
      </a:lvl2pPr>
      <a:lvl3pPr algn="l" defTabSz="457200" rtl="0" eaLnBrk="0" fontAlgn="base" hangingPunct="0">
        <a:spcBef>
          <a:spcPct val="0"/>
        </a:spcBef>
        <a:spcAft>
          <a:spcPct val="0"/>
        </a:spcAft>
        <a:defRPr sz="3600">
          <a:solidFill>
            <a:schemeClr val="tx1"/>
          </a:solidFill>
          <a:latin typeface="Calibri" pitchFamily="34" charset="0"/>
        </a:defRPr>
      </a:lvl3pPr>
      <a:lvl4pPr algn="l" defTabSz="457200" rtl="0" eaLnBrk="0" fontAlgn="base" hangingPunct="0">
        <a:spcBef>
          <a:spcPct val="0"/>
        </a:spcBef>
        <a:spcAft>
          <a:spcPct val="0"/>
        </a:spcAft>
        <a:defRPr sz="3600">
          <a:solidFill>
            <a:schemeClr val="tx1"/>
          </a:solidFill>
          <a:latin typeface="Calibri" pitchFamily="34" charset="0"/>
        </a:defRPr>
      </a:lvl4pPr>
      <a:lvl5pPr algn="l" defTabSz="457200" rtl="0" eaLnBrk="0" fontAlgn="base" hangingPunct="0">
        <a:spcBef>
          <a:spcPct val="0"/>
        </a:spcBef>
        <a:spcAft>
          <a:spcPct val="0"/>
        </a:spcAft>
        <a:defRPr sz="3600">
          <a:solidFill>
            <a:schemeClr val="tx1"/>
          </a:solidFill>
          <a:latin typeface="Calibri" pitchFamily="34" charset="0"/>
        </a:defRPr>
      </a:lvl5pPr>
      <a:lvl6pPr marL="457200" algn="l" defTabSz="457200" rtl="0" fontAlgn="base">
        <a:spcBef>
          <a:spcPct val="0"/>
        </a:spcBef>
        <a:spcAft>
          <a:spcPct val="0"/>
        </a:spcAft>
        <a:defRPr sz="3600">
          <a:solidFill>
            <a:schemeClr val="tx1"/>
          </a:solidFill>
          <a:latin typeface="Calibri" pitchFamily="34" charset="0"/>
        </a:defRPr>
      </a:lvl6pPr>
      <a:lvl7pPr marL="914400" algn="l" defTabSz="457200" rtl="0" fontAlgn="base">
        <a:spcBef>
          <a:spcPct val="0"/>
        </a:spcBef>
        <a:spcAft>
          <a:spcPct val="0"/>
        </a:spcAft>
        <a:defRPr sz="3600">
          <a:solidFill>
            <a:schemeClr val="tx1"/>
          </a:solidFill>
          <a:latin typeface="Calibri" pitchFamily="34" charset="0"/>
        </a:defRPr>
      </a:lvl7pPr>
      <a:lvl8pPr marL="1371600" algn="l" defTabSz="457200" rtl="0" fontAlgn="base">
        <a:spcBef>
          <a:spcPct val="0"/>
        </a:spcBef>
        <a:spcAft>
          <a:spcPct val="0"/>
        </a:spcAft>
        <a:defRPr sz="3600">
          <a:solidFill>
            <a:schemeClr val="tx1"/>
          </a:solidFill>
          <a:latin typeface="Calibri" pitchFamily="34" charset="0"/>
        </a:defRPr>
      </a:lvl8pPr>
      <a:lvl9pPr marL="1828800" algn="l" defTabSz="457200" rtl="0" fontAlgn="base">
        <a:spcBef>
          <a:spcPct val="0"/>
        </a:spcBef>
        <a:spcAft>
          <a:spcPct val="0"/>
        </a:spcAft>
        <a:defRPr sz="36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defRPr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FFFFFF"/>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53975"/>
            <a:ext cx="8229600" cy="1417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233488" y="1225550"/>
            <a:ext cx="7453312" cy="5376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457200">
              <a:defRPr/>
            </a:pPr>
            <a:fld id="{570192FB-EDB5-4AE2-8209-5BF4ED50AA12}" type="datetime1">
              <a:rPr lang="en-US">
                <a:solidFill>
                  <a:prstClr val="black">
                    <a:tint val="75000"/>
                  </a:prstClr>
                </a:solidFill>
              </a:rPr>
              <a:pPr defTabSz="457200">
                <a:defRPr/>
              </a:pPr>
              <a:t>11/19/2013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457200">
              <a:defRPr/>
            </a:pPr>
            <a:fld id="{D5FD5D14-8B34-41C7-B0BE-48CDABF6CA55}" type="slidenum">
              <a:rPr lang="en-US">
                <a:solidFill>
                  <a:prstClr val="black">
                    <a:tint val="75000"/>
                  </a:prstClr>
                </a:solidFill>
              </a:rPr>
              <a:pPr defTabSz="457200">
                <a:defRPr/>
              </a:pPr>
              <a:t>‹#›</a:t>
            </a:fld>
            <a:endParaRPr lang="en-US" dirty="0">
              <a:solidFill>
                <a:prstClr val="black">
                  <a:tint val="75000"/>
                </a:prstClr>
              </a:solidFill>
            </a:endParaRPr>
          </a:p>
        </p:txBody>
      </p:sp>
      <p:pic>
        <p:nvPicPr>
          <p:cNvPr id="9" name="Picture 8"/>
          <p:cNvPicPr>
            <a:picLocks noChangeAspect="1"/>
          </p:cNvPicPr>
          <p:nvPr/>
        </p:nvPicPr>
        <p:blipFill>
          <a:blip r:embed="rId3"/>
          <a:stretch>
            <a:fillRect/>
          </a:stretch>
        </p:blipFill>
        <p:spPr>
          <a:xfrm>
            <a:off x="292100" y="581025"/>
            <a:ext cx="195263" cy="5715000"/>
          </a:xfrm>
          <a:prstGeom prst="rect">
            <a:avLst/>
          </a:prstGeom>
          <a:effectLst>
            <a:outerShdw blurRad="50800" dist="38100" dir="2700000">
              <a:srgbClr val="000000">
                <a:alpha val="43000"/>
              </a:srgbClr>
            </a:outerShdw>
          </a:effectLst>
        </p:spPr>
      </p:pic>
      <p:sp>
        <p:nvSpPr>
          <p:cNvPr id="11" name="TextBox 10"/>
          <p:cNvSpPr txBox="1"/>
          <p:nvPr userDrawn="1"/>
        </p:nvSpPr>
        <p:spPr>
          <a:xfrm>
            <a:off x="4287838" y="6159500"/>
            <a:ext cx="3854450" cy="423863"/>
          </a:xfrm>
          <a:prstGeom prst="rect">
            <a:avLst/>
          </a:prstGeom>
          <a:noFill/>
        </p:spPr>
        <p:txBody>
          <a:bodyPr>
            <a:spAutoFit/>
          </a:bodyPr>
          <a:lstStyle/>
          <a:p>
            <a:pPr algn="r" defTabSz="457200" fontAlgn="auto">
              <a:spcBef>
                <a:spcPts val="0"/>
              </a:spcBef>
              <a:spcAft>
                <a:spcPts val="0"/>
              </a:spcAft>
              <a:defRPr/>
            </a:pPr>
            <a:r>
              <a:rPr lang="en-US" sz="1200" b="1" dirty="0">
                <a:solidFill>
                  <a:srgbClr val="007E86"/>
                </a:solidFill>
                <a:latin typeface="Helvetica Neue Light"/>
                <a:cs typeface="Helvetica Neue Light"/>
              </a:rPr>
              <a:t>Westchester Institute for Human Development</a:t>
            </a:r>
          </a:p>
          <a:p>
            <a:pPr algn="r" defTabSz="457200" fontAlgn="auto">
              <a:spcBef>
                <a:spcPts val="0"/>
              </a:spcBef>
              <a:spcAft>
                <a:spcPts val="0"/>
              </a:spcAft>
              <a:defRPr/>
            </a:pPr>
            <a:r>
              <a:rPr lang="en-US" sz="950" dirty="0">
                <a:solidFill>
                  <a:srgbClr val="007E86"/>
                </a:solidFill>
                <a:latin typeface="Helvetica Neue Light"/>
                <a:cs typeface="Helvetica Neue Light"/>
              </a:rPr>
              <a:t>University Center for Excellence in Developmental Disabilities</a:t>
            </a:r>
          </a:p>
        </p:txBody>
      </p:sp>
      <p:pic>
        <p:nvPicPr>
          <p:cNvPr id="1033" name="Picture 2"/>
          <p:cNvPicPr>
            <a:picLocks noChangeAspect="1" noChangeArrowheads="1"/>
          </p:cNvPicPr>
          <p:nvPr userDrawn="1"/>
        </p:nvPicPr>
        <p:blipFill>
          <a:blip r:embed="rId4"/>
          <a:srcRect l="16406" t="16747" r="14453" b="12146"/>
          <a:stretch>
            <a:fillRect/>
          </a:stretch>
        </p:blipFill>
        <p:spPr bwMode="auto">
          <a:xfrm>
            <a:off x="8091488" y="5915025"/>
            <a:ext cx="9890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6" r:id="rId1"/>
  </p:sldLayoutIdLst>
  <p:hf hdr="0" ftr="0" dt="0"/>
  <p:txStyles>
    <p:titleStyle>
      <a:lvl1pPr algn="l" defTabSz="457200" rtl="0" eaLnBrk="0" fontAlgn="base" hangingPunct="0">
        <a:spcBef>
          <a:spcPct val="0"/>
        </a:spcBef>
        <a:spcAft>
          <a:spcPct val="0"/>
        </a:spcAft>
        <a:defRPr sz="3600" kern="1200">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pitchFamily="34" charset="0"/>
        </a:defRPr>
      </a:lvl2pPr>
      <a:lvl3pPr algn="l" defTabSz="457200" rtl="0" eaLnBrk="0" fontAlgn="base" hangingPunct="0">
        <a:spcBef>
          <a:spcPct val="0"/>
        </a:spcBef>
        <a:spcAft>
          <a:spcPct val="0"/>
        </a:spcAft>
        <a:defRPr sz="3600">
          <a:solidFill>
            <a:schemeClr val="tx1"/>
          </a:solidFill>
          <a:latin typeface="Calibri" pitchFamily="34" charset="0"/>
        </a:defRPr>
      </a:lvl3pPr>
      <a:lvl4pPr algn="l" defTabSz="457200" rtl="0" eaLnBrk="0" fontAlgn="base" hangingPunct="0">
        <a:spcBef>
          <a:spcPct val="0"/>
        </a:spcBef>
        <a:spcAft>
          <a:spcPct val="0"/>
        </a:spcAft>
        <a:defRPr sz="3600">
          <a:solidFill>
            <a:schemeClr val="tx1"/>
          </a:solidFill>
          <a:latin typeface="Calibri" pitchFamily="34" charset="0"/>
        </a:defRPr>
      </a:lvl4pPr>
      <a:lvl5pPr algn="l" defTabSz="457200" rtl="0" eaLnBrk="0" fontAlgn="base" hangingPunct="0">
        <a:spcBef>
          <a:spcPct val="0"/>
        </a:spcBef>
        <a:spcAft>
          <a:spcPct val="0"/>
        </a:spcAft>
        <a:defRPr sz="3600">
          <a:solidFill>
            <a:schemeClr val="tx1"/>
          </a:solidFill>
          <a:latin typeface="Calibri" pitchFamily="34" charset="0"/>
        </a:defRPr>
      </a:lvl5pPr>
      <a:lvl6pPr marL="457200" algn="l" defTabSz="457200" rtl="0" fontAlgn="base">
        <a:spcBef>
          <a:spcPct val="0"/>
        </a:spcBef>
        <a:spcAft>
          <a:spcPct val="0"/>
        </a:spcAft>
        <a:defRPr sz="3600">
          <a:solidFill>
            <a:schemeClr val="tx1"/>
          </a:solidFill>
          <a:latin typeface="Calibri" pitchFamily="34" charset="0"/>
        </a:defRPr>
      </a:lvl6pPr>
      <a:lvl7pPr marL="914400" algn="l" defTabSz="457200" rtl="0" fontAlgn="base">
        <a:spcBef>
          <a:spcPct val="0"/>
        </a:spcBef>
        <a:spcAft>
          <a:spcPct val="0"/>
        </a:spcAft>
        <a:defRPr sz="3600">
          <a:solidFill>
            <a:schemeClr val="tx1"/>
          </a:solidFill>
          <a:latin typeface="Calibri" pitchFamily="34" charset="0"/>
        </a:defRPr>
      </a:lvl7pPr>
      <a:lvl8pPr marL="1371600" algn="l" defTabSz="457200" rtl="0" fontAlgn="base">
        <a:spcBef>
          <a:spcPct val="0"/>
        </a:spcBef>
        <a:spcAft>
          <a:spcPct val="0"/>
        </a:spcAft>
        <a:defRPr sz="3600">
          <a:solidFill>
            <a:schemeClr val="tx1"/>
          </a:solidFill>
          <a:latin typeface="Calibri" pitchFamily="34" charset="0"/>
        </a:defRPr>
      </a:lvl8pPr>
      <a:lvl9pPr marL="1828800" algn="l" defTabSz="457200" rtl="0" fontAlgn="base">
        <a:spcBef>
          <a:spcPct val="0"/>
        </a:spcBef>
        <a:spcAft>
          <a:spcPct val="0"/>
        </a:spcAft>
        <a:defRPr sz="36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defRPr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FFFFFF"/>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53975"/>
            <a:ext cx="8229600" cy="1417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233488" y="1225550"/>
            <a:ext cx="7453312" cy="5376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457200">
              <a:defRPr/>
            </a:pPr>
            <a:fld id="{570192FB-EDB5-4AE2-8209-5BF4ED50AA12}" type="datetime1">
              <a:rPr lang="en-US">
                <a:solidFill>
                  <a:prstClr val="black">
                    <a:tint val="75000"/>
                  </a:prstClr>
                </a:solidFill>
              </a:rPr>
              <a:pPr defTabSz="457200">
                <a:defRPr/>
              </a:pPr>
              <a:t>11/19/2013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457200">
              <a:defRPr/>
            </a:pPr>
            <a:fld id="{D5FD5D14-8B34-41C7-B0BE-48CDABF6CA55}" type="slidenum">
              <a:rPr lang="en-US">
                <a:solidFill>
                  <a:prstClr val="black">
                    <a:tint val="75000"/>
                  </a:prstClr>
                </a:solidFill>
              </a:rPr>
              <a:pPr defTabSz="457200">
                <a:defRPr/>
              </a:pPr>
              <a:t>‹#›</a:t>
            </a:fld>
            <a:endParaRPr lang="en-US" dirty="0">
              <a:solidFill>
                <a:prstClr val="black">
                  <a:tint val="75000"/>
                </a:prstClr>
              </a:solidFill>
            </a:endParaRPr>
          </a:p>
        </p:txBody>
      </p:sp>
      <p:pic>
        <p:nvPicPr>
          <p:cNvPr id="9" name="Picture 8"/>
          <p:cNvPicPr>
            <a:picLocks noChangeAspect="1"/>
          </p:cNvPicPr>
          <p:nvPr/>
        </p:nvPicPr>
        <p:blipFill>
          <a:blip r:embed="rId3"/>
          <a:stretch>
            <a:fillRect/>
          </a:stretch>
        </p:blipFill>
        <p:spPr>
          <a:xfrm>
            <a:off x="292100" y="581025"/>
            <a:ext cx="195263" cy="5715000"/>
          </a:xfrm>
          <a:prstGeom prst="rect">
            <a:avLst/>
          </a:prstGeom>
          <a:effectLst>
            <a:outerShdw blurRad="50800" dist="38100" dir="2700000">
              <a:srgbClr val="000000">
                <a:alpha val="43000"/>
              </a:srgbClr>
            </a:outerShdw>
          </a:effectLst>
        </p:spPr>
      </p:pic>
      <p:sp>
        <p:nvSpPr>
          <p:cNvPr id="11" name="TextBox 10"/>
          <p:cNvSpPr txBox="1"/>
          <p:nvPr userDrawn="1"/>
        </p:nvSpPr>
        <p:spPr>
          <a:xfrm>
            <a:off x="4287838" y="6159500"/>
            <a:ext cx="3854450" cy="423863"/>
          </a:xfrm>
          <a:prstGeom prst="rect">
            <a:avLst/>
          </a:prstGeom>
          <a:noFill/>
        </p:spPr>
        <p:txBody>
          <a:bodyPr>
            <a:spAutoFit/>
          </a:bodyPr>
          <a:lstStyle/>
          <a:p>
            <a:pPr algn="r" defTabSz="457200" fontAlgn="auto">
              <a:spcBef>
                <a:spcPts val="0"/>
              </a:spcBef>
              <a:spcAft>
                <a:spcPts val="0"/>
              </a:spcAft>
              <a:defRPr/>
            </a:pPr>
            <a:r>
              <a:rPr lang="en-US" sz="1200" b="1" dirty="0">
                <a:solidFill>
                  <a:srgbClr val="007E86"/>
                </a:solidFill>
                <a:latin typeface="Helvetica Neue Light"/>
                <a:cs typeface="Helvetica Neue Light"/>
              </a:rPr>
              <a:t>Westchester Institute for Human Development</a:t>
            </a:r>
          </a:p>
          <a:p>
            <a:pPr algn="r" defTabSz="457200" fontAlgn="auto">
              <a:spcBef>
                <a:spcPts val="0"/>
              </a:spcBef>
              <a:spcAft>
                <a:spcPts val="0"/>
              </a:spcAft>
              <a:defRPr/>
            </a:pPr>
            <a:r>
              <a:rPr lang="en-US" sz="950" dirty="0">
                <a:solidFill>
                  <a:srgbClr val="007E86"/>
                </a:solidFill>
                <a:latin typeface="Helvetica Neue Light"/>
                <a:cs typeface="Helvetica Neue Light"/>
              </a:rPr>
              <a:t>University Center for Excellence in Developmental Disabilities</a:t>
            </a:r>
          </a:p>
        </p:txBody>
      </p:sp>
      <p:pic>
        <p:nvPicPr>
          <p:cNvPr id="1033" name="Picture 2"/>
          <p:cNvPicPr>
            <a:picLocks noChangeAspect="1" noChangeArrowheads="1"/>
          </p:cNvPicPr>
          <p:nvPr userDrawn="1"/>
        </p:nvPicPr>
        <p:blipFill>
          <a:blip r:embed="rId4"/>
          <a:srcRect l="16406" t="16747" r="14453" b="12146"/>
          <a:stretch>
            <a:fillRect/>
          </a:stretch>
        </p:blipFill>
        <p:spPr bwMode="auto">
          <a:xfrm>
            <a:off x="8091488" y="5915025"/>
            <a:ext cx="9890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8" r:id="rId1"/>
  </p:sldLayoutIdLst>
  <p:hf hdr="0" ftr="0" dt="0"/>
  <p:txStyles>
    <p:titleStyle>
      <a:lvl1pPr algn="l" defTabSz="457200" rtl="0" eaLnBrk="0" fontAlgn="base" hangingPunct="0">
        <a:spcBef>
          <a:spcPct val="0"/>
        </a:spcBef>
        <a:spcAft>
          <a:spcPct val="0"/>
        </a:spcAft>
        <a:defRPr sz="3600" kern="1200">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pitchFamily="34" charset="0"/>
        </a:defRPr>
      </a:lvl2pPr>
      <a:lvl3pPr algn="l" defTabSz="457200" rtl="0" eaLnBrk="0" fontAlgn="base" hangingPunct="0">
        <a:spcBef>
          <a:spcPct val="0"/>
        </a:spcBef>
        <a:spcAft>
          <a:spcPct val="0"/>
        </a:spcAft>
        <a:defRPr sz="3600">
          <a:solidFill>
            <a:schemeClr val="tx1"/>
          </a:solidFill>
          <a:latin typeface="Calibri" pitchFamily="34" charset="0"/>
        </a:defRPr>
      </a:lvl3pPr>
      <a:lvl4pPr algn="l" defTabSz="457200" rtl="0" eaLnBrk="0" fontAlgn="base" hangingPunct="0">
        <a:spcBef>
          <a:spcPct val="0"/>
        </a:spcBef>
        <a:spcAft>
          <a:spcPct val="0"/>
        </a:spcAft>
        <a:defRPr sz="3600">
          <a:solidFill>
            <a:schemeClr val="tx1"/>
          </a:solidFill>
          <a:latin typeface="Calibri" pitchFamily="34" charset="0"/>
        </a:defRPr>
      </a:lvl4pPr>
      <a:lvl5pPr algn="l" defTabSz="457200" rtl="0" eaLnBrk="0" fontAlgn="base" hangingPunct="0">
        <a:spcBef>
          <a:spcPct val="0"/>
        </a:spcBef>
        <a:spcAft>
          <a:spcPct val="0"/>
        </a:spcAft>
        <a:defRPr sz="3600">
          <a:solidFill>
            <a:schemeClr val="tx1"/>
          </a:solidFill>
          <a:latin typeface="Calibri" pitchFamily="34" charset="0"/>
        </a:defRPr>
      </a:lvl5pPr>
      <a:lvl6pPr marL="457200" algn="l" defTabSz="457200" rtl="0" fontAlgn="base">
        <a:spcBef>
          <a:spcPct val="0"/>
        </a:spcBef>
        <a:spcAft>
          <a:spcPct val="0"/>
        </a:spcAft>
        <a:defRPr sz="3600">
          <a:solidFill>
            <a:schemeClr val="tx1"/>
          </a:solidFill>
          <a:latin typeface="Calibri" pitchFamily="34" charset="0"/>
        </a:defRPr>
      </a:lvl6pPr>
      <a:lvl7pPr marL="914400" algn="l" defTabSz="457200" rtl="0" fontAlgn="base">
        <a:spcBef>
          <a:spcPct val="0"/>
        </a:spcBef>
        <a:spcAft>
          <a:spcPct val="0"/>
        </a:spcAft>
        <a:defRPr sz="3600">
          <a:solidFill>
            <a:schemeClr val="tx1"/>
          </a:solidFill>
          <a:latin typeface="Calibri" pitchFamily="34" charset="0"/>
        </a:defRPr>
      </a:lvl7pPr>
      <a:lvl8pPr marL="1371600" algn="l" defTabSz="457200" rtl="0" fontAlgn="base">
        <a:spcBef>
          <a:spcPct val="0"/>
        </a:spcBef>
        <a:spcAft>
          <a:spcPct val="0"/>
        </a:spcAft>
        <a:defRPr sz="3600">
          <a:solidFill>
            <a:schemeClr val="tx1"/>
          </a:solidFill>
          <a:latin typeface="Calibri" pitchFamily="34" charset="0"/>
        </a:defRPr>
      </a:lvl8pPr>
      <a:lvl9pPr marL="1828800" algn="l" defTabSz="457200" rtl="0" fontAlgn="base">
        <a:spcBef>
          <a:spcPct val="0"/>
        </a:spcBef>
        <a:spcAft>
          <a:spcPct val="0"/>
        </a:spcAft>
        <a:defRPr sz="36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defRPr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FFFFFF"/>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53975"/>
            <a:ext cx="8229600" cy="1417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233488" y="1225550"/>
            <a:ext cx="7453312" cy="5376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457200">
              <a:defRPr/>
            </a:pPr>
            <a:fld id="{570192FB-EDB5-4AE2-8209-5BF4ED50AA12}" type="datetime1">
              <a:rPr lang="en-US">
                <a:solidFill>
                  <a:prstClr val="black">
                    <a:tint val="75000"/>
                  </a:prstClr>
                </a:solidFill>
              </a:rPr>
              <a:pPr defTabSz="457200">
                <a:defRPr/>
              </a:pPr>
              <a:t>11/19/2013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457200">
              <a:defRPr/>
            </a:pPr>
            <a:fld id="{D5FD5D14-8B34-41C7-B0BE-48CDABF6CA55}" type="slidenum">
              <a:rPr lang="en-US">
                <a:solidFill>
                  <a:prstClr val="black">
                    <a:tint val="75000"/>
                  </a:prstClr>
                </a:solidFill>
              </a:rPr>
              <a:pPr defTabSz="457200">
                <a:defRPr/>
              </a:pPr>
              <a:t>‹#›</a:t>
            </a:fld>
            <a:endParaRPr lang="en-US" dirty="0">
              <a:solidFill>
                <a:prstClr val="black">
                  <a:tint val="75000"/>
                </a:prstClr>
              </a:solidFill>
            </a:endParaRPr>
          </a:p>
        </p:txBody>
      </p:sp>
      <p:pic>
        <p:nvPicPr>
          <p:cNvPr id="9" name="Picture 8"/>
          <p:cNvPicPr>
            <a:picLocks noChangeAspect="1"/>
          </p:cNvPicPr>
          <p:nvPr/>
        </p:nvPicPr>
        <p:blipFill>
          <a:blip r:embed="rId3"/>
          <a:stretch>
            <a:fillRect/>
          </a:stretch>
        </p:blipFill>
        <p:spPr>
          <a:xfrm>
            <a:off x="292100" y="581025"/>
            <a:ext cx="195263" cy="5715000"/>
          </a:xfrm>
          <a:prstGeom prst="rect">
            <a:avLst/>
          </a:prstGeom>
          <a:effectLst>
            <a:outerShdw blurRad="50800" dist="38100" dir="2700000">
              <a:srgbClr val="000000">
                <a:alpha val="43000"/>
              </a:srgbClr>
            </a:outerShdw>
          </a:effectLst>
        </p:spPr>
      </p:pic>
      <p:sp>
        <p:nvSpPr>
          <p:cNvPr id="11" name="TextBox 10"/>
          <p:cNvSpPr txBox="1"/>
          <p:nvPr userDrawn="1"/>
        </p:nvSpPr>
        <p:spPr>
          <a:xfrm>
            <a:off x="4287838" y="6159500"/>
            <a:ext cx="3854450" cy="423863"/>
          </a:xfrm>
          <a:prstGeom prst="rect">
            <a:avLst/>
          </a:prstGeom>
          <a:noFill/>
        </p:spPr>
        <p:txBody>
          <a:bodyPr>
            <a:spAutoFit/>
          </a:bodyPr>
          <a:lstStyle/>
          <a:p>
            <a:pPr algn="r" defTabSz="457200" fontAlgn="auto">
              <a:spcBef>
                <a:spcPts val="0"/>
              </a:spcBef>
              <a:spcAft>
                <a:spcPts val="0"/>
              </a:spcAft>
              <a:defRPr/>
            </a:pPr>
            <a:r>
              <a:rPr lang="en-US" sz="1200" b="1" dirty="0">
                <a:solidFill>
                  <a:srgbClr val="007E86"/>
                </a:solidFill>
                <a:latin typeface="Helvetica Neue Light"/>
                <a:cs typeface="Helvetica Neue Light"/>
              </a:rPr>
              <a:t>Westchester Institute for Human Development</a:t>
            </a:r>
          </a:p>
          <a:p>
            <a:pPr algn="r" defTabSz="457200" fontAlgn="auto">
              <a:spcBef>
                <a:spcPts val="0"/>
              </a:spcBef>
              <a:spcAft>
                <a:spcPts val="0"/>
              </a:spcAft>
              <a:defRPr/>
            </a:pPr>
            <a:r>
              <a:rPr lang="en-US" sz="950" dirty="0">
                <a:solidFill>
                  <a:srgbClr val="007E86"/>
                </a:solidFill>
                <a:latin typeface="Helvetica Neue Light"/>
                <a:cs typeface="Helvetica Neue Light"/>
              </a:rPr>
              <a:t>University Center for Excellence in Developmental Disabilities</a:t>
            </a:r>
          </a:p>
        </p:txBody>
      </p:sp>
      <p:pic>
        <p:nvPicPr>
          <p:cNvPr id="1033" name="Picture 2"/>
          <p:cNvPicPr>
            <a:picLocks noChangeAspect="1" noChangeArrowheads="1"/>
          </p:cNvPicPr>
          <p:nvPr userDrawn="1"/>
        </p:nvPicPr>
        <p:blipFill>
          <a:blip r:embed="rId4"/>
          <a:srcRect l="16406" t="16747" r="14453" b="12146"/>
          <a:stretch>
            <a:fillRect/>
          </a:stretch>
        </p:blipFill>
        <p:spPr bwMode="auto">
          <a:xfrm>
            <a:off x="8091488" y="5915025"/>
            <a:ext cx="9890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0" r:id="rId1"/>
  </p:sldLayoutIdLst>
  <p:hf hdr="0" ftr="0" dt="0"/>
  <p:txStyles>
    <p:titleStyle>
      <a:lvl1pPr algn="l" defTabSz="457200" rtl="0" eaLnBrk="0" fontAlgn="base" hangingPunct="0">
        <a:spcBef>
          <a:spcPct val="0"/>
        </a:spcBef>
        <a:spcAft>
          <a:spcPct val="0"/>
        </a:spcAft>
        <a:defRPr sz="3600" kern="1200">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pitchFamily="34" charset="0"/>
        </a:defRPr>
      </a:lvl2pPr>
      <a:lvl3pPr algn="l" defTabSz="457200" rtl="0" eaLnBrk="0" fontAlgn="base" hangingPunct="0">
        <a:spcBef>
          <a:spcPct val="0"/>
        </a:spcBef>
        <a:spcAft>
          <a:spcPct val="0"/>
        </a:spcAft>
        <a:defRPr sz="3600">
          <a:solidFill>
            <a:schemeClr val="tx1"/>
          </a:solidFill>
          <a:latin typeface="Calibri" pitchFamily="34" charset="0"/>
        </a:defRPr>
      </a:lvl3pPr>
      <a:lvl4pPr algn="l" defTabSz="457200" rtl="0" eaLnBrk="0" fontAlgn="base" hangingPunct="0">
        <a:spcBef>
          <a:spcPct val="0"/>
        </a:spcBef>
        <a:spcAft>
          <a:spcPct val="0"/>
        </a:spcAft>
        <a:defRPr sz="3600">
          <a:solidFill>
            <a:schemeClr val="tx1"/>
          </a:solidFill>
          <a:latin typeface="Calibri" pitchFamily="34" charset="0"/>
        </a:defRPr>
      </a:lvl4pPr>
      <a:lvl5pPr algn="l" defTabSz="457200" rtl="0" eaLnBrk="0" fontAlgn="base" hangingPunct="0">
        <a:spcBef>
          <a:spcPct val="0"/>
        </a:spcBef>
        <a:spcAft>
          <a:spcPct val="0"/>
        </a:spcAft>
        <a:defRPr sz="3600">
          <a:solidFill>
            <a:schemeClr val="tx1"/>
          </a:solidFill>
          <a:latin typeface="Calibri" pitchFamily="34" charset="0"/>
        </a:defRPr>
      </a:lvl5pPr>
      <a:lvl6pPr marL="457200" algn="l" defTabSz="457200" rtl="0" fontAlgn="base">
        <a:spcBef>
          <a:spcPct val="0"/>
        </a:spcBef>
        <a:spcAft>
          <a:spcPct val="0"/>
        </a:spcAft>
        <a:defRPr sz="3600">
          <a:solidFill>
            <a:schemeClr val="tx1"/>
          </a:solidFill>
          <a:latin typeface="Calibri" pitchFamily="34" charset="0"/>
        </a:defRPr>
      </a:lvl6pPr>
      <a:lvl7pPr marL="914400" algn="l" defTabSz="457200" rtl="0" fontAlgn="base">
        <a:spcBef>
          <a:spcPct val="0"/>
        </a:spcBef>
        <a:spcAft>
          <a:spcPct val="0"/>
        </a:spcAft>
        <a:defRPr sz="3600">
          <a:solidFill>
            <a:schemeClr val="tx1"/>
          </a:solidFill>
          <a:latin typeface="Calibri" pitchFamily="34" charset="0"/>
        </a:defRPr>
      </a:lvl7pPr>
      <a:lvl8pPr marL="1371600" algn="l" defTabSz="457200" rtl="0" fontAlgn="base">
        <a:spcBef>
          <a:spcPct val="0"/>
        </a:spcBef>
        <a:spcAft>
          <a:spcPct val="0"/>
        </a:spcAft>
        <a:defRPr sz="3600">
          <a:solidFill>
            <a:schemeClr val="tx1"/>
          </a:solidFill>
          <a:latin typeface="Calibri" pitchFamily="34" charset="0"/>
        </a:defRPr>
      </a:lvl8pPr>
      <a:lvl9pPr marL="1828800" algn="l" defTabSz="457200" rtl="0" fontAlgn="base">
        <a:spcBef>
          <a:spcPct val="0"/>
        </a:spcBef>
        <a:spcAft>
          <a:spcPct val="0"/>
        </a:spcAft>
        <a:defRPr sz="36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defRPr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FFFFFF"/>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53975"/>
            <a:ext cx="8229600" cy="1417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233488" y="1225550"/>
            <a:ext cx="7453312" cy="5376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457200">
              <a:defRPr/>
            </a:pPr>
            <a:fld id="{570192FB-EDB5-4AE2-8209-5BF4ED50AA12}" type="datetime1">
              <a:rPr lang="en-US">
                <a:solidFill>
                  <a:prstClr val="black">
                    <a:tint val="75000"/>
                  </a:prstClr>
                </a:solidFill>
              </a:rPr>
              <a:pPr defTabSz="457200">
                <a:defRPr/>
              </a:pPr>
              <a:t>11/19/2013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457200">
              <a:defRPr/>
            </a:pPr>
            <a:fld id="{D5FD5D14-8B34-41C7-B0BE-48CDABF6CA55}" type="slidenum">
              <a:rPr lang="en-US">
                <a:solidFill>
                  <a:prstClr val="black">
                    <a:tint val="75000"/>
                  </a:prstClr>
                </a:solidFill>
              </a:rPr>
              <a:pPr defTabSz="457200">
                <a:defRPr/>
              </a:pPr>
              <a:t>‹#›</a:t>
            </a:fld>
            <a:endParaRPr lang="en-US" dirty="0">
              <a:solidFill>
                <a:prstClr val="black">
                  <a:tint val="75000"/>
                </a:prstClr>
              </a:solidFill>
            </a:endParaRPr>
          </a:p>
        </p:txBody>
      </p:sp>
      <p:pic>
        <p:nvPicPr>
          <p:cNvPr id="9" name="Picture 8"/>
          <p:cNvPicPr>
            <a:picLocks noChangeAspect="1"/>
          </p:cNvPicPr>
          <p:nvPr/>
        </p:nvPicPr>
        <p:blipFill>
          <a:blip r:embed="rId3"/>
          <a:stretch>
            <a:fillRect/>
          </a:stretch>
        </p:blipFill>
        <p:spPr>
          <a:xfrm>
            <a:off x="292100" y="581025"/>
            <a:ext cx="195263" cy="5715000"/>
          </a:xfrm>
          <a:prstGeom prst="rect">
            <a:avLst/>
          </a:prstGeom>
          <a:effectLst>
            <a:outerShdw blurRad="50800" dist="38100" dir="2700000">
              <a:srgbClr val="000000">
                <a:alpha val="43000"/>
              </a:srgbClr>
            </a:outerShdw>
          </a:effectLst>
        </p:spPr>
      </p:pic>
      <p:sp>
        <p:nvSpPr>
          <p:cNvPr id="11" name="TextBox 10"/>
          <p:cNvSpPr txBox="1"/>
          <p:nvPr userDrawn="1"/>
        </p:nvSpPr>
        <p:spPr>
          <a:xfrm>
            <a:off x="4287838" y="6159500"/>
            <a:ext cx="3854450" cy="423863"/>
          </a:xfrm>
          <a:prstGeom prst="rect">
            <a:avLst/>
          </a:prstGeom>
          <a:noFill/>
        </p:spPr>
        <p:txBody>
          <a:bodyPr>
            <a:spAutoFit/>
          </a:bodyPr>
          <a:lstStyle/>
          <a:p>
            <a:pPr algn="r" defTabSz="457200" fontAlgn="auto">
              <a:spcBef>
                <a:spcPts val="0"/>
              </a:spcBef>
              <a:spcAft>
                <a:spcPts val="0"/>
              </a:spcAft>
              <a:defRPr/>
            </a:pPr>
            <a:r>
              <a:rPr lang="en-US" sz="1200" b="1" dirty="0">
                <a:solidFill>
                  <a:srgbClr val="007E86"/>
                </a:solidFill>
                <a:latin typeface="Helvetica Neue Light"/>
                <a:cs typeface="Helvetica Neue Light"/>
              </a:rPr>
              <a:t>Westchester Institute for Human Development</a:t>
            </a:r>
          </a:p>
          <a:p>
            <a:pPr algn="r" defTabSz="457200" fontAlgn="auto">
              <a:spcBef>
                <a:spcPts val="0"/>
              </a:spcBef>
              <a:spcAft>
                <a:spcPts val="0"/>
              </a:spcAft>
              <a:defRPr/>
            </a:pPr>
            <a:r>
              <a:rPr lang="en-US" sz="950" dirty="0">
                <a:solidFill>
                  <a:srgbClr val="007E86"/>
                </a:solidFill>
                <a:latin typeface="Helvetica Neue Light"/>
                <a:cs typeface="Helvetica Neue Light"/>
              </a:rPr>
              <a:t>University Center for Excellence in Developmental Disabilities</a:t>
            </a:r>
          </a:p>
        </p:txBody>
      </p:sp>
      <p:pic>
        <p:nvPicPr>
          <p:cNvPr id="1033" name="Picture 2"/>
          <p:cNvPicPr>
            <a:picLocks noChangeAspect="1" noChangeArrowheads="1"/>
          </p:cNvPicPr>
          <p:nvPr userDrawn="1"/>
        </p:nvPicPr>
        <p:blipFill>
          <a:blip r:embed="rId4"/>
          <a:srcRect l="16406" t="16747" r="14453" b="12146"/>
          <a:stretch>
            <a:fillRect/>
          </a:stretch>
        </p:blipFill>
        <p:spPr bwMode="auto">
          <a:xfrm>
            <a:off x="8091488" y="5915025"/>
            <a:ext cx="9890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2" r:id="rId1"/>
  </p:sldLayoutIdLst>
  <p:hf hdr="0" ftr="0" dt="0"/>
  <p:txStyles>
    <p:titleStyle>
      <a:lvl1pPr algn="l" defTabSz="457200" rtl="0" eaLnBrk="0" fontAlgn="base" hangingPunct="0">
        <a:spcBef>
          <a:spcPct val="0"/>
        </a:spcBef>
        <a:spcAft>
          <a:spcPct val="0"/>
        </a:spcAft>
        <a:defRPr sz="3600" kern="1200">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pitchFamily="34" charset="0"/>
        </a:defRPr>
      </a:lvl2pPr>
      <a:lvl3pPr algn="l" defTabSz="457200" rtl="0" eaLnBrk="0" fontAlgn="base" hangingPunct="0">
        <a:spcBef>
          <a:spcPct val="0"/>
        </a:spcBef>
        <a:spcAft>
          <a:spcPct val="0"/>
        </a:spcAft>
        <a:defRPr sz="3600">
          <a:solidFill>
            <a:schemeClr val="tx1"/>
          </a:solidFill>
          <a:latin typeface="Calibri" pitchFamily="34" charset="0"/>
        </a:defRPr>
      </a:lvl3pPr>
      <a:lvl4pPr algn="l" defTabSz="457200" rtl="0" eaLnBrk="0" fontAlgn="base" hangingPunct="0">
        <a:spcBef>
          <a:spcPct val="0"/>
        </a:spcBef>
        <a:spcAft>
          <a:spcPct val="0"/>
        </a:spcAft>
        <a:defRPr sz="3600">
          <a:solidFill>
            <a:schemeClr val="tx1"/>
          </a:solidFill>
          <a:latin typeface="Calibri" pitchFamily="34" charset="0"/>
        </a:defRPr>
      </a:lvl4pPr>
      <a:lvl5pPr algn="l" defTabSz="457200" rtl="0" eaLnBrk="0" fontAlgn="base" hangingPunct="0">
        <a:spcBef>
          <a:spcPct val="0"/>
        </a:spcBef>
        <a:spcAft>
          <a:spcPct val="0"/>
        </a:spcAft>
        <a:defRPr sz="3600">
          <a:solidFill>
            <a:schemeClr val="tx1"/>
          </a:solidFill>
          <a:latin typeface="Calibri" pitchFamily="34" charset="0"/>
        </a:defRPr>
      </a:lvl5pPr>
      <a:lvl6pPr marL="457200" algn="l" defTabSz="457200" rtl="0" fontAlgn="base">
        <a:spcBef>
          <a:spcPct val="0"/>
        </a:spcBef>
        <a:spcAft>
          <a:spcPct val="0"/>
        </a:spcAft>
        <a:defRPr sz="3600">
          <a:solidFill>
            <a:schemeClr val="tx1"/>
          </a:solidFill>
          <a:latin typeface="Calibri" pitchFamily="34" charset="0"/>
        </a:defRPr>
      </a:lvl6pPr>
      <a:lvl7pPr marL="914400" algn="l" defTabSz="457200" rtl="0" fontAlgn="base">
        <a:spcBef>
          <a:spcPct val="0"/>
        </a:spcBef>
        <a:spcAft>
          <a:spcPct val="0"/>
        </a:spcAft>
        <a:defRPr sz="3600">
          <a:solidFill>
            <a:schemeClr val="tx1"/>
          </a:solidFill>
          <a:latin typeface="Calibri" pitchFamily="34" charset="0"/>
        </a:defRPr>
      </a:lvl7pPr>
      <a:lvl8pPr marL="1371600" algn="l" defTabSz="457200" rtl="0" fontAlgn="base">
        <a:spcBef>
          <a:spcPct val="0"/>
        </a:spcBef>
        <a:spcAft>
          <a:spcPct val="0"/>
        </a:spcAft>
        <a:defRPr sz="3600">
          <a:solidFill>
            <a:schemeClr val="tx1"/>
          </a:solidFill>
          <a:latin typeface="Calibri" pitchFamily="34" charset="0"/>
        </a:defRPr>
      </a:lvl8pPr>
      <a:lvl9pPr marL="1828800" algn="l" defTabSz="457200" rtl="0" fontAlgn="base">
        <a:spcBef>
          <a:spcPct val="0"/>
        </a:spcBef>
        <a:spcAft>
          <a:spcPct val="0"/>
        </a:spcAft>
        <a:defRPr sz="36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defRPr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FFFFFF"/>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53975"/>
            <a:ext cx="8229600" cy="1417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233488" y="1225550"/>
            <a:ext cx="7453312" cy="5376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457200">
              <a:defRPr/>
            </a:pPr>
            <a:fld id="{570192FB-EDB5-4AE2-8209-5BF4ED50AA12}" type="datetime1">
              <a:rPr lang="en-US">
                <a:solidFill>
                  <a:prstClr val="black">
                    <a:tint val="75000"/>
                  </a:prstClr>
                </a:solidFill>
              </a:rPr>
              <a:pPr defTabSz="457200">
                <a:defRPr/>
              </a:pPr>
              <a:t>11/19/2013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457200">
              <a:defRPr/>
            </a:pPr>
            <a:fld id="{D5FD5D14-8B34-41C7-B0BE-48CDABF6CA55}" type="slidenum">
              <a:rPr lang="en-US">
                <a:solidFill>
                  <a:prstClr val="black">
                    <a:tint val="75000"/>
                  </a:prstClr>
                </a:solidFill>
              </a:rPr>
              <a:pPr defTabSz="457200">
                <a:defRPr/>
              </a:pPr>
              <a:t>‹#›</a:t>
            </a:fld>
            <a:endParaRPr lang="en-US" dirty="0">
              <a:solidFill>
                <a:prstClr val="black">
                  <a:tint val="75000"/>
                </a:prstClr>
              </a:solidFill>
            </a:endParaRPr>
          </a:p>
        </p:txBody>
      </p:sp>
      <p:pic>
        <p:nvPicPr>
          <p:cNvPr id="9" name="Picture 8"/>
          <p:cNvPicPr>
            <a:picLocks noChangeAspect="1"/>
          </p:cNvPicPr>
          <p:nvPr/>
        </p:nvPicPr>
        <p:blipFill>
          <a:blip r:embed="rId3"/>
          <a:stretch>
            <a:fillRect/>
          </a:stretch>
        </p:blipFill>
        <p:spPr>
          <a:xfrm>
            <a:off x="292100" y="581025"/>
            <a:ext cx="195263" cy="5715000"/>
          </a:xfrm>
          <a:prstGeom prst="rect">
            <a:avLst/>
          </a:prstGeom>
          <a:effectLst>
            <a:outerShdw blurRad="50800" dist="38100" dir="2700000">
              <a:srgbClr val="000000">
                <a:alpha val="43000"/>
              </a:srgbClr>
            </a:outerShdw>
          </a:effectLst>
        </p:spPr>
      </p:pic>
      <p:sp>
        <p:nvSpPr>
          <p:cNvPr id="11" name="TextBox 10"/>
          <p:cNvSpPr txBox="1"/>
          <p:nvPr userDrawn="1"/>
        </p:nvSpPr>
        <p:spPr>
          <a:xfrm>
            <a:off x="4287838" y="6159500"/>
            <a:ext cx="3854450" cy="423863"/>
          </a:xfrm>
          <a:prstGeom prst="rect">
            <a:avLst/>
          </a:prstGeom>
          <a:noFill/>
        </p:spPr>
        <p:txBody>
          <a:bodyPr>
            <a:spAutoFit/>
          </a:bodyPr>
          <a:lstStyle/>
          <a:p>
            <a:pPr algn="r" defTabSz="457200" fontAlgn="auto">
              <a:spcBef>
                <a:spcPts val="0"/>
              </a:spcBef>
              <a:spcAft>
                <a:spcPts val="0"/>
              </a:spcAft>
              <a:defRPr/>
            </a:pPr>
            <a:r>
              <a:rPr lang="en-US" sz="1200" b="1" dirty="0">
                <a:solidFill>
                  <a:srgbClr val="007E86"/>
                </a:solidFill>
                <a:latin typeface="Helvetica Neue Light"/>
                <a:cs typeface="Helvetica Neue Light"/>
              </a:rPr>
              <a:t>Westchester Institute for Human Development</a:t>
            </a:r>
          </a:p>
          <a:p>
            <a:pPr algn="r" defTabSz="457200" fontAlgn="auto">
              <a:spcBef>
                <a:spcPts val="0"/>
              </a:spcBef>
              <a:spcAft>
                <a:spcPts val="0"/>
              </a:spcAft>
              <a:defRPr/>
            </a:pPr>
            <a:r>
              <a:rPr lang="en-US" sz="950" dirty="0">
                <a:solidFill>
                  <a:srgbClr val="007E86"/>
                </a:solidFill>
                <a:latin typeface="Helvetica Neue Light"/>
                <a:cs typeface="Helvetica Neue Light"/>
              </a:rPr>
              <a:t>University Center for Excellence in Developmental Disabilities</a:t>
            </a:r>
          </a:p>
        </p:txBody>
      </p:sp>
      <p:pic>
        <p:nvPicPr>
          <p:cNvPr id="1033" name="Picture 2"/>
          <p:cNvPicPr>
            <a:picLocks noChangeAspect="1" noChangeArrowheads="1"/>
          </p:cNvPicPr>
          <p:nvPr userDrawn="1"/>
        </p:nvPicPr>
        <p:blipFill>
          <a:blip r:embed="rId4"/>
          <a:srcRect l="16406" t="16747" r="14453" b="12146"/>
          <a:stretch>
            <a:fillRect/>
          </a:stretch>
        </p:blipFill>
        <p:spPr bwMode="auto">
          <a:xfrm>
            <a:off x="8091488" y="5915025"/>
            <a:ext cx="9890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4" r:id="rId1"/>
  </p:sldLayoutIdLst>
  <p:hf hdr="0" ftr="0" dt="0"/>
  <p:txStyles>
    <p:titleStyle>
      <a:lvl1pPr algn="l" defTabSz="457200" rtl="0" eaLnBrk="0" fontAlgn="base" hangingPunct="0">
        <a:spcBef>
          <a:spcPct val="0"/>
        </a:spcBef>
        <a:spcAft>
          <a:spcPct val="0"/>
        </a:spcAft>
        <a:defRPr sz="3600" kern="1200">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pitchFamily="34" charset="0"/>
        </a:defRPr>
      </a:lvl2pPr>
      <a:lvl3pPr algn="l" defTabSz="457200" rtl="0" eaLnBrk="0" fontAlgn="base" hangingPunct="0">
        <a:spcBef>
          <a:spcPct val="0"/>
        </a:spcBef>
        <a:spcAft>
          <a:spcPct val="0"/>
        </a:spcAft>
        <a:defRPr sz="3600">
          <a:solidFill>
            <a:schemeClr val="tx1"/>
          </a:solidFill>
          <a:latin typeface="Calibri" pitchFamily="34" charset="0"/>
        </a:defRPr>
      </a:lvl3pPr>
      <a:lvl4pPr algn="l" defTabSz="457200" rtl="0" eaLnBrk="0" fontAlgn="base" hangingPunct="0">
        <a:spcBef>
          <a:spcPct val="0"/>
        </a:spcBef>
        <a:spcAft>
          <a:spcPct val="0"/>
        </a:spcAft>
        <a:defRPr sz="3600">
          <a:solidFill>
            <a:schemeClr val="tx1"/>
          </a:solidFill>
          <a:latin typeface="Calibri" pitchFamily="34" charset="0"/>
        </a:defRPr>
      </a:lvl4pPr>
      <a:lvl5pPr algn="l" defTabSz="457200" rtl="0" eaLnBrk="0" fontAlgn="base" hangingPunct="0">
        <a:spcBef>
          <a:spcPct val="0"/>
        </a:spcBef>
        <a:spcAft>
          <a:spcPct val="0"/>
        </a:spcAft>
        <a:defRPr sz="3600">
          <a:solidFill>
            <a:schemeClr val="tx1"/>
          </a:solidFill>
          <a:latin typeface="Calibri" pitchFamily="34" charset="0"/>
        </a:defRPr>
      </a:lvl5pPr>
      <a:lvl6pPr marL="457200" algn="l" defTabSz="457200" rtl="0" fontAlgn="base">
        <a:spcBef>
          <a:spcPct val="0"/>
        </a:spcBef>
        <a:spcAft>
          <a:spcPct val="0"/>
        </a:spcAft>
        <a:defRPr sz="3600">
          <a:solidFill>
            <a:schemeClr val="tx1"/>
          </a:solidFill>
          <a:latin typeface="Calibri" pitchFamily="34" charset="0"/>
        </a:defRPr>
      </a:lvl6pPr>
      <a:lvl7pPr marL="914400" algn="l" defTabSz="457200" rtl="0" fontAlgn="base">
        <a:spcBef>
          <a:spcPct val="0"/>
        </a:spcBef>
        <a:spcAft>
          <a:spcPct val="0"/>
        </a:spcAft>
        <a:defRPr sz="3600">
          <a:solidFill>
            <a:schemeClr val="tx1"/>
          </a:solidFill>
          <a:latin typeface="Calibri" pitchFamily="34" charset="0"/>
        </a:defRPr>
      </a:lvl7pPr>
      <a:lvl8pPr marL="1371600" algn="l" defTabSz="457200" rtl="0" fontAlgn="base">
        <a:spcBef>
          <a:spcPct val="0"/>
        </a:spcBef>
        <a:spcAft>
          <a:spcPct val="0"/>
        </a:spcAft>
        <a:defRPr sz="3600">
          <a:solidFill>
            <a:schemeClr val="tx1"/>
          </a:solidFill>
          <a:latin typeface="Calibri" pitchFamily="34" charset="0"/>
        </a:defRPr>
      </a:lvl8pPr>
      <a:lvl9pPr marL="1828800" algn="l" defTabSz="457200" rtl="0" fontAlgn="base">
        <a:spcBef>
          <a:spcPct val="0"/>
        </a:spcBef>
        <a:spcAft>
          <a:spcPct val="0"/>
        </a:spcAft>
        <a:defRPr sz="36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defRPr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FFFFFF"/>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53975"/>
            <a:ext cx="8229600" cy="1417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233488" y="1225550"/>
            <a:ext cx="7453312" cy="5376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457200">
              <a:defRPr/>
            </a:pPr>
            <a:fld id="{570192FB-EDB5-4AE2-8209-5BF4ED50AA12}" type="datetime1">
              <a:rPr lang="en-US">
                <a:solidFill>
                  <a:prstClr val="black">
                    <a:tint val="75000"/>
                  </a:prstClr>
                </a:solidFill>
              </a:rPr>
              <a:pPr defTabSz="457200">
                <a:defRPr/>
              </a:pPr>
              <a:t>11/19/2013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457200">
              <a:defRPr/>
            </a:pPr>
            <a:fld id="{D5FD5D14-8B34-41C7-B0BE-48CDABF6CA55}" type="slidenum">
              <a:rPr lang="en-US">
                <a:solidFill>
                  <a:prstClr val="black">
                    <a:tint val="75000"/>
                  </a:prstClr>
                </a:solidFill>
              </a:rPr>
              <a:pPr defTabSz="457200">
                <a:defRPr/>
              </a:pPr>
              <a:t>‹#›</a:t>
            </a:fld>
            <a:endParaRPr lang="en-US" dirty="0">
              <a:solidFill>
                <a:prstClr val="black">
                  <a:tint val="75000"/>
                </a:prstClr>
              </a:solidFill>
            </a:endParaRPr>
          </a:p>
        </p:txBody>
      </p:sp>
      <p:pic>
        <p:nvPicPr>
          <p:cNvPr id="9" name="Picture 8"/>
          <p:cNvPicPr>
            <a:picLocks noChangeAspect="1"/>
          </p:cNvPicPr>
          <p:nvPr/>
        </p:nvPicPr>
        <p:blipFill>
          <a:blip r:embed="rId3"/>
          <a:stretch>
            <a:fillRect/>
          </a:stretch>
        </p:blipFill>
        <p:spPr>
          <a:xfrm>
            <a:off x="292100" y="581025"/>
            <a:ext cx="195263" cy="5715000"/>
          </a:xfrm>
          <a:prstGeom prst="rect">
            <a:avLst/>
          </a:prstGeom>
          <a:effectLst>
            <a:outerShdw blurRad="50800" dist="38100" dir="2700000">
              <a:srgbClr val="000000">
                <a:alpha val="43000"/>
              </a:srgbClr>
            </a:outerShdw>
          </a:effectLst>
        </p:spPr>
      </p:pic>
      <p:sp>
        <p:nvSpPr>
          <p:cNvPr id="11" name="TextBox 10"/>
          <p:cNvSpPr txBox="1"/>
          <p:nvPr userDrawn="1"/>
        </p:nvSpPr>
        <p:spPr>
          <a:xfrm>
            <a:off x="4287838" y="6159500"/>
            <a:ext cx="3854450" cy="423863"/>
          </a:xfrm>
          <a:prstGeom prst="rect">
            <a:avLst/>
          </a:prstGeom>
          <a:noFill/>
        </p:spPr>
        <p:txBody>
          <a:bodyPr>
            <a:spAutoFit/>
          </a:bodyPr>
          <a:lstStyle/>
          <a:p>
            <a:pPr algn="r" defTabSz="457200" fontAlgn="auto">
              <a:spcBef>
                <a:spcPts val="0"/>
              </a:spcBef>
              <a:spcAft>
                <a:spcPts val="0"/>
              </a:spcAft>
              <a:defRPr/>
            </a:pPr>
            <a:r>
              <a:rPr lang="en-US" sz="1200" b="1" dirty="0">
                <a:solidFill>
                  <a:srgbClr val="007E86"/>
                </a:solidFill>
                <a:latin typeface="Helvetica Neue Light"/>
                <a:cs typeface="Helvetica Neue Light"/>
              </a:rPr>
              <a:t>Westchester Institute for Human Development</a:t>
            </a:r>
          </a:p>
          <a:p>
            <a:pPr algn="r" defTabSz="457200" fontAlgn="auto">
              <a:spcBef>
                <a:spcPts val="0"/>
              </a:spcBef>
              <a:spcAft>
                <a:spcPts val="0"/>
              </a:spcAft>
              <a:defRPr/>
            </a:pPr>
            <a:r>
              <a:rPr lang="en-US" sz="950" dirty="0">
                <a:solidFill>
                  <a:srgbClr val="007E86"/>
                </a:solidFill>
                <a:latin typeface="Helvetica Neue Light"/>
                <a:cs typeface="Helvetica Neue Light"/>
              </a:rPr>
              <a:t>University Center for Excellence in Developmental Disabilities</a:t>
            </a:r>
          </a:p>
        </p:txBody>
      </p:sp>
      <p:pic>
        <p:nvPicPr>
          <p:cNvPr id="1033" name="Picture 2"/>
          <p:cNvPicPr>
            <a:picLocks noChangeAspect="1" noChangeArrowheads="1"/>
          </p:cNvPicPr>
          <p:nvPr userDrawn="1"/>
        </p:nvPicPr>
        <p:blipFill>
          <a:blip r:embed="rId4"/>
          <a:srcRect l="16406" t="16747" r="14453" b="12146"/>
          <a:stretch>
            <a:fillRect/>
          </a:stretch>
        </p:blipFill>
        <p:spPr bwMode="auto">
          <a:xfrm>
            <a:off x="8091488" y="5915025"/>
            <a:ext cx="9890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6" r:id="rId1"/>
  </p:sldLayoutIdLst>
  <p:hf hdr="0" ftr="0" dt="0"/>
  <p:txStyles>
    <p:titleStyle>
      <a:lvl1pPr algn="l" defTabSz="457200" rtl="0" eaLnBrk="0" fontAlgn="base" hangingPunct="0">
        <a:spcBef>
          <a:spcPct val="0"/>
        </a:spcBef>
        <a:spcAft>
          <a:spcPct val="0"/>
        </a:spcAft>
        <a:defRPr sz="3600" kern="1200">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pitchFamily="34" charset="0"/>
        </a:defRPr>
      </a:lvl2pPr>
      <a:lvl3pPr algn="l" defTabSz="457200" rtl="0" eaLnBrk="0" fontAlgn="base" hangingPunct="0">
        <a:spcBef>
          <a:spcPct val="0"/>
        </a:spcBef>
        <a:spcAft>
          <a:spcPct val="0"/>
        </a:spcAft>
        <a:defRPr sz="3600">
          <a:solidFill>
            <a:schemeClr val="tx1"/>
          </a:solidFill>
          <a:latin typeface="Calibri" pitchFamily="34" charset="0"/>
        </a:defRPr>
      </a:lvl3pPr>
      <a:lvl4pPr algn="l" defTabSz="457200" rtl="0" eaLnBrk="0" fontAlgn="base" hangingPunct="0">
        <a:spcBef>
          <a:spcPct val="0"/>
        </a:spcBef>
        <a:spcAft>
          <a:spcPct val="0"/>
        </a:spcAft>
        <a:defRPr sz="3600">
          <a:solidFill>
            <a:schemeClr val="tx1"/>
          </a:solidFill>
          <a:latin typeface="Calibri" pitchFamily="34" charset="0"/>
        </a:defRPr>
      </a:lvl4pPr>
      <a:lvl5pPr algn="l" defTabSz="457200" rtl="0" eaLnBrk="0" fontAlgn="base" hangingPunct="0">
        <a:spcBef>
          <a:spcPct val="0"/>
        </a:spcBef>
        <a:spcAft>
          <a:spcPct val="0"/>
        </a:spcAft>
        <a:defRPr sz="3600">
          <a:solidFill>
            <a:schemeClr val="tx1"/>
          </a:solidFill>
          <a:latin typeface="Calibri" pitchFamily="34" charset="0"/>
        </a:defRPr>
      </a:lvl5pPr>
      <a:lvl6pPr marL="457200" algn="l" defTabSz="457200" rtl="0" fontAlgn="base">
        <a:spcBef>
          <a:spcPct val="0"/>
        </a:spcBef>
        <a:spcAft>
          <a:spcPct val="0"/>
        </a:spcAft>
        <a:defRPr sz="3600">
          <a:solidFill>
            <a:schemeClr val="tx1"/>
          </a:solidFill>
          <a:latin typeface="Calibri" pitchFamily="34" charset="0"/>
        </a:defRPr>
      </a:lvl6pPr>
      <a:lvl7pPr marL="914400" algn="l" defTabSz="457200" rtl="0" fontAlgn="base">
        <a:spcBef>
          <a:spcPct val="0"/>
        </a:spcBef>
        <a:spcAft>
          <a:spcPct val="0"/>
        </a:spcAft>
        <a:defRPr sz="3600">
          <a:solidFill>
            <a:schemeClr val="tx1"/>
          </a:solidFill>
          <a:latin typeface="Calibri" pitchFamily="34" charset="0"/>
        </a:defRPr>
      </a:lvl7pPr>
      <a:lvl8pPr marL="1371600" algn="l" defTabSz="457200" rtl="0" fontAlgn="base">
        <a:spcBef>
          <a:spcPct val="0"/>
        </a:spcBef>
        <a:spcAft>
          <a:spcPct val="0"/>
        </a:spcAft>
        <a:defRPr sz="3600">
          <a:solidFill>
            <a:schemeClr val="tx1"/>
          </a:solidFill>
          <a:latin typeface="Calibri" pitchFamily="34" charset="0"/>
        </a:defRPr>
      </a:lvl8pPr>
      <a:lvl9pPr marL="1828800" algn="l" defTabSz="457200" rtl="0" fontAlgn="base">
        <a:spcBef>
          <a:spcPct val="0"/>
        </a:spcBef>
        <a:spcAft>
          <a:spcPct val="0"/>
        </a:spcAft>
        <a:defRPr sz="36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defRPr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FFFFFF"/>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53975"/>
            <a:ext cx="8229600" cy="1417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233488" y="1225550"/>
            <a:ext cx="7453312" cy="5376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457200">
              <a:defRPr/>
            </a:pPr>
            <a:fld id="{570192FB-EDB5-4AE2-8209-5BF4ED50AA12}" type="datetime1">
              <a:rPr lang="en-US">
                <a:solidFill>
                  <a:prstClr val="black">
                    <a:tint val="75000"/>
                  </a:prstClr>
                </a:solidFill>
              </a:rPr>
              <a:pPr defTabSz="457200">
                <a:defRPr/>
              </a:pPr>
              <a:t>11/19/2013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457200">
              <a:defRPr/>
            </a:pPr>
            <a:fld id="{D5FD5D14-8B34-41C7-B0BE-48CDABF6CA55}" type="slidenum">
              <a:rPr lang="en-US">
                <a:solidFill>
                  <a:prstClr val="black">
                    <a:tint val="75000"/>
                  </a:prstClr>
                </a:solidFill>
              </a:rPr>
              <a:pPr defTabSz="457200">
                <a:defRPr/>
              </a:pPr>
              <a:t>‹#›</a:t>
            </a:fld>
            <a:endParaRPr lang="en-US" dirty="0">
              <a:solidFill>
                <a:prstClr val="black">
                  <a:tint val="75000"/>
                </a:prstClr>
              </a:solidFill>
            </a:endParaRPr>
          </a:p>
        </p:txBody>
      </p:sp>
      <p:pic>
        <p:nvPicPr>
          <p:cNvPr id="9" name="Picture 8"/>
          <p:cNvPicPr>
            <a:picLocks noChangeAspect="1"/>
          </p:cNvPicPr>
          <p:nvPr/>
        </p:nvPicPr>
        <p:blipFill>
          <a:blip r:embed="rId3"/>
          <a:stretch>
            <a:fillRect/>
          </a:stretch>
        </p:blipFill>
        <p:spPr>
          <a:xfrm>
            <a:off x="292100" y="581025"/>
            <a:ext cx="195263" cy="5715000"/>
          </a:xfrm>
          <a:prstGeom prst="rect">
            <a:avLst/>
          </a:prstGeom>
          <a:effectLst>
            <a:outerShdw blurRad="50800" dist="38100" dir="2700000">
              <a:srgbClr val="000000">
                <a:alpha val="43000"/>
              </a:srgbClr>
            </a:outerShdw>
          </a:effectLst>
        </p:spPr>
      </p:pic>
      <p:sp>
        <p:nvSpPr>
          <p:cNvPr id="11" name="TextBox 10"/>
          <p:cNvSpPr txBox="1"/>
          <p:nvPr userDrawn="1"/>
        </p:nvSpPr>
        <p:spPr>
          <a:xfrm>
            <a:off x="4287838" y="6159500"/>
            <a:ext cx="3854450" cy="423863"/>
          </a:xfrm>
          <a:prstGeom prst="rect">
            <a:avLst/>
          </a:prstGeom>
          <a:noFill/>
        </p:spPr>
        <p:txBody>
          <a:bodyPr>
            <a:spAutoFit/>
          </a:bodyPr>
          <a:lstStyle/>
          <a:p>
            <a:pPr algn="r" defTabSz="457200" fontAlgn="auto">
              <a:spcBef>
                <a:spcPts val="0"/>
              </a:spcBef>
              <a:spcAft>
                <a:spcPts val="0"/>
              </a:spcAft>
              <a:defRPr/>
            </a:pPr>
            <a:r>
              <a:rPr lang="en-US" sz="1200" b="1" dirty="0">
                <a:solidFill>
                  <a:srgbClr val="007E86"/>
                </a:solidFill>
                <a:latin typeface="Helvetica Neue Light"/>
                <a:cs typeface="Helvetica Neue Light"/>
              </a:rPr>
              <a:t>Westchester Institute for Human Development</a:t>
            </a:r>
          </a:p>
          <a:p>
            <a:pPr algn="r" defTabSz="457200" fontAlgn="auto">
              <a:spcBef>
                <a:spcPts val="0"/>
              </a:spcBef>
              <a:spcAft>
                <a:spcPts val="0"/>
              </a:spcAft>
              <a:defRPr/>
            </a:pPr>
            <a:r>
              <a:rPr lang="en-US" sz="950" dirty="0">
                <a:solidFill>
                  <a:srgbClr val="007E86"/>
                </a:solidFill>
                <a:latin typeface="Helvetica Neue Light"/>
                <a:cs typeface="Helvetica Neue Light"/>
              </a:rPr>
              <a:t>University Center for Excellence in Developmental Disabilities</a:t>
            </a:r>
          </a:p>
        </p:txBody>
      </p:sp>
      <p:pic>
        <p:nvPicPr>
          <p:cNvPr id="1033" name="Picture 2"/>
          <p:cNvPicPr>
            <a:picLocks noChangeAspect="1" noChangeArrowheads="1"/>
          </p:cNvPicPr>
          <p:nvPr userDrawn="1"/>
        </p:nvPicPr>
        <p:blipFill>
          <a:blip r:embed="rId4"/>
          <a:srcRect l="16406" t="16747" r="14453" b="12146"/>
          <a:stretch>
            <a:fillRect/>
          </a:stretch>
        </p:blipFill>
        <p:spPr bwMode="auto">
          <a:xfrm>
            <a:off x="8091488" y="5915025"/>
            <a:ext cx="9890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8" r:id="rId1"/>
  </p:sldLayoutIdLst>
  <p:hf hdr="0" ftr="0" dt="0"/>
  <p:txStyles>
    <p:titleStyle>
      <a:lvl1pPr algn="l" defTabSz="457200" rtl="0" eaLnBrk="0" fontAlgn="base" hangingPunct="0">
        <a:spcBef>
          <a:spcPct val="0"/>
        </a:spcBef>
        <a:spcAft>
          <a:spcPct val="0"/>
        </a:spcAft>
        <a:defRPr sz="3600" kern="1200">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pitchFamily="34" charset="0"/>
        </a:defRPr>
      </a:lvl2pPr>
      <a:lvl3pPr algn="l" defTabSz="457200" rtl="0" eaLnBrk="0" fontAlgn="base" hangingPunct="0">
        <a:spcBef>
          <a:spcPct val="0"/>
        </a:spcBef>
        <a:spcAft>
          <a:spcPct val="0"/>
        </a:spcAft>
        <a:defRPr sz="3600">
          <a:solidFill>
            <a:schemeClr val="tx1"/>
          </a:solidFill>
          <a:latin typeface="Calibri" pitchFamily="34" charset="0"/>
        </a:defRPr>
      </a:lvl3pPr>
      <a:lvl4pPr algn="l" defTabSz="457200" rtl="0" eaLnBrk="0" fontAlgn="base" hangingPunct="0">
        <a:spcBef>
          <a:spcPct val="0"/>
        </a:spcBef>
        <a:spcAft>
          <a:spcPct val="0"/>
        </a:spcAft>
        <a:defRPr sz="3600">
          <a:solidFill>
            <a:schemeClr val="tx1"/>
          </a:solidFill>
          <a:latin typeface="Calibri" pitchFamily="34" charset="0"/>
        </a:defRPr>
      </a:lvl4pPr>
      <a:lvl5pPr algn="l" defTabSz="457200" rtl="0" eaLnBrk="0" fontAlgn="base" hangingPunct="0">
        <a:spcBef>
          <a:spcPct val="0"/>
        </a:spcBef>
        <a:spcAft>
          <a:spcPct val="0"/>
        </a:spcAft>
        <a:defRPr sz="3600">
          <a:solidFill>
            <a:schemeClr val="tx1"/>
          </a:solidFill>
          <a:latin typeface="Calibri" pitchFamily="34" charset="0"/>
        </a:defRPr>
      </a:lvl5pPr>
      <a:lvl6pPr marL="457200" algn="l" defTabSz="457200" rtl="0" fontAlgn="base">
        <a:spcBef>
          <a:spcPct val="0"/>
        </a:spcBef>
        <a:spcAft>
          <a:spcPct val="0"/>
        </a:spcAft>
        <a:defRPr sz="3600">
          <a:solidFill>
            <a:schemeClr val="tx1"/>
          </a:solidFill>
          <a:latin typeface="Calibri" pitchFamily="34" charset="0"/>
        </a:defRPr>
      </a:lvl6pPr>
      <a:lvl7pPr marL="914400" algn="l" defTabSz="457200" rtl="0" fontAlgn="base">
        <a:spcBef>
          <a:spcPct val="0"/>
        </a:spcBef>
        <a:spcAft>
          <a:spcPct val="0"/>
        </a:spcAft>
        <a:defRPr sz="3600">
          <a:solidFill>
            <a:schemeClr val="tx1"/>
          </a:solidFill>
          <a:latin typeface="Calibri" pitchFamily="34" charset="0"/>
        </a:defRPr>
      </a:lvl7pPr>
      <a:lvl8pPr marL="1371600" algn="l" defTabSz="457200" rtl="0" fontAlgn="base">
        <a:spcBef>
          <a:spcPct val="0"/>
        </a:spcBef>
        <a:spcAft>
          <a:spcPct val="0"/>
        </a:spcAft>
        <a:defRPr sz="3600">
          <a:solidFill>
            <a:schemeClr val="tx1"/>
          </a:solidFill>
          <a:latin typeface="Calibri" pitchFamily="34" charset="0"/>
        </a:defRPr>
      </a:lvl8pPr>
      <a:lvl9pPr marL="1828800" algn="l" defTabSz="457200" rtl="0" fontAlgn="base">
        <a:spcBef>
          <a:spcPct val="0"/>
        </a:spcBef>
        <a:spcAft>
          <a:spcPct val="0"/>
        </a:spcAft>
        <a:defRPr sz="36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defRPr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FFFFFF"/>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219200"/>
            <a:ext cx="82296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2590800"/>
            <a:ext cx="8229600" cy="3535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Helvetica Neue" pitchFamily="37" charset="0"/>
                <a:ea typeface="Geneva" pitchFamily="37" charset="-128"/>
                <a:cs typeface="Geneva" pitchFamily="37" charset="-128"/>
              </a:defRPr>
            </a:lvl1pPr>
          </a:lstStyle>
          <a:p>
            <a:pPr fontAlgn="auto">
              <a:spcBef>
                <a:spcPts val="0"/>
              </a:spcBef>
              <a:spcAft>
                <a:spcPts val="0"/>
              </a:spcAft>
            </a:pPr>
            <a:fld id="{74AF67DE-5C35-49AE-BA35-5E61630D1525}" type="slidenum">
              <a:rPr lang="en-US" smtClean="0">
                <a:solidFill>
                  <a:srgbClr val="1F497D"/>
                </a:solidFill>
              </a:rPr>
              <a:pPr fontAlgn="auto">
                <a:spcBef>
                  <a:spcPts val="0"/>
                </a:spcBef>
                <a:spcAft>
                  <a:spcPts val="0"/>
                </a:spcAft>
              </a:pPr>
              <a:t>‹#›</a:t>
            </a:fld>
            <a:endParaRPr lang="en-US">
              <a:solidFill>
                <a:srgbClr val="1F497D"/>
              </a:solidFill>
            </a:endParaRP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ctr" defTabSz="457200" rtl="0" eaLnBrk="1" fontAlgn="base" hangingPunct="1">
        <a:spcBef>
          <a:spcPct val="0"/>
        </a:spcBef>
        <a:spcAft>
          <a:spcPct val="0"/>
        </a:spcAft>
        <a:defRPr sz="3200" kern="1200">
          <a:solidFill>
            <a:schemeClr val="tx1"/>
          </a:solidFill>
          <a:latin typeface="Helvetica Neue"/>
          <a:ea typeface="Geneva" pitchFamily="-65" charset="-128"/>
          <a:cs typeface="Geneva" pitchFamily="-65" charset="-128"/>
        </a:defRPr>
      </a:lvl1pPr>
      <a:lvl2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9pPr>
    </p:titleStyle>
    <p:bodyStyle>
      <a:lvl1pPr marL="342900" indent="-342900" algn="l" defTabSz="457200" rtl="0" eaLnBrk="1" fontAlgn="base" hangingPunct="1">
        <a:spcBef>
          <a:spcPct val="20000"/>
        </a:spcBef>
        <a:spcAft>
          <a:spcPct val="0"/>
        </a:spcAft>
        <a:buFont typeface="Arial" charset="0"/>
        <a:buChar char="•"/>
        <a:defRPr kern="1200">
          <a:solidFill>
            <a:schemeClr val="tx1"/>
          </a:solidFill>
          <a:latin typeface="Helvetica Neue"/>
          <a:ea typeface="Geneva" pitchFamily="-65" charset="-128"/>
          <a:cs typeface="Geneva" pitchFamily="-65" charset="-128"/>
        </a:defRPr>
      </a:lvl1pPr>
      <a:lvl2pPr marL="742950" indent="-285750" algn="l" defTabSz="457200" rtl="0" eaLnBrk="1" fontAlgn="base" hangingPunct="1">
        <a:spcBef>
          <a:spcPct val="20000"/>
        </a:spcBef>
        <a:spcAft>
          <a:spcPct val="0"/>
        </a:spcAft>
        <a:buFont typeface="Arial" charset="0"/>
        <a:buChar char="–"/>
        <a:defRPr kern="1200">
          <a:solidFill>
            <a:schemeClr val="tx1"/>
          </a:solidFill>
          <a:latin typeface="Helvetica Neue"/>
          <a:ea typeface="Geneva" pitchFamily="-65" charset="-128"/>
          <a:cs typeface="Geneva" charset="0"/>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mn-cs"/>
        </a:defRPr>
      </a:lvl4pPr>
      <a:lvl5pPr marL="20574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53975"/>
            <a:ext cx="8229600" cy="1417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233488" y="1225550"/>
            <a:ext cx="7453312" cy="5376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457200">
              <a:defRPr/>
            </a:pPr>
            <a:fld id="{570192FB-EDB5-4AE2-8209-5BF4ED50AA12}" type="datetime1">
              <a:rPr lang="en-US">
                <a:solidFill>
                  <a:prstClr val="black">
                    <a:tint val="75000"/>
                  </a:prstClr>
                </a:solidFill>
              </a:rPr>
              <a:pPr defTabSz="457200">
                <a:defRPr/>
              </a:pPr>
              <a:t>11/19/2013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457200">
              <a:defRPr/>
            </a:pPr>
            <a:fld id="{D5FD5D14-8B34-41C7-B0BE-48CDABF6CA55}" type="slidenum">
              <a:rPr lang="en-US">
                <a:solidFill>
                  <a:prstClr val="black">
                    <a:tint val="75000"/>
                  </a:prstClr>
                </a:solidFill>
              </a:rPr>
              <a:pPr defTabSz="457200">
                <a:defRPr/>
              </a:pPr>
              <a:t>‹#›</a:t>
            </a:fld>
            <a:endParaRPr lang="en-US" dirty="0">
              <a:solidFill>
                <a:prstClr val="black">
                  <a:tint val="75000"/>
                </a:prstClr>
              </a:solidFill>
            </a:endParaRPr>
          </a:p>
        </p:txBody>
      </p:sp>
      <p:pic>
        <p:nvPicPr>
          <p:cNvPr id="9" name="Picture 8"/>
          <p:cNvPicPr>
            <a:picLocks noChangeAspect="1"/>
          </p:cNvPicPr>
          <p:nvPr/>
        </p:nvPicPr>
        <p:blipFill>
          <a:blip r:embed="rId3"/>
          <a:stretch>
            <a:fillRect/>
          </a:stretch>
        </p:blipFill>
        <p:spPr>
          <a:xfrm>
            <a:off x="292100" y="581025"/>
            <a:ext cx="195263" cy="5715000"/>
          </a:xfrm>
          <a:prstGeom prst="rect">
            <a:avLst/>
          </a:prstGeom>
          <a:effectLst>
            <a:outerShdw blurRad="50800" dist="38100" dir="2700000">
              <a:srgbClr val="000000">
                <a:alpha val="43000"/>
              </a:srgbClr>
            </a:outerShdw>
          </a:effectLst>
        </p:spPr>
      </p:pic>
      <p:sp>
        <p:nvSpPr>
          <p:cNvPr id="11" name="TextBox 10"/>
          <p:cNvSpPr txBox="1"/>
          <p:nvPr userDrawn="1"/>
        </p:nvSpPr>
        <p:spPr>
          <a:xfrm>
            <a:off x="4287838" y="6159500"/>
            <a:ext cx="3854450" cy="423863"/>
          </a:xfrm>
          <a:prstGeom prst="rect">
            <a:avLst/>
          </a:prstGeom>
          <a:noFill/>
        </p:spPr>
        <p:txBody>
          <a:bodyPr>
            <a:spAutoFit/>
          </a:bodyPr>
          <a:lstStyle/>
          <a:p>
            <a:pPr algn="r" defTabSz="457200" fontAlgn="auto">
              <a:spcBef>
                <a:spcPts val="0"/>
              </a:spcBef>
              <a:spcAft>
                <a:spcPts val="0"/>
              </a:spcAft>
              <a:defRPr/>
            </a:pPr>
            <a:r>
              <a:rPr lang="en-US" sz="1200" b="1" dirty="0">
                <a:solidFill>
                  <a:srgbClr val="007E86"/>
                </a:solidFill>
                <a:latin typeface="Helvetica Neue Light"/>
                <a:cs typeface="Helvetica Neue Light"/>
              </a:rPr>
              <a:t>Westchester Institute for Human Development</a:t>
            </a:r>
          </a:p>
          <a:p>
            <a:pPr algn="r" defTabSz="457200" fontAlgn="auto">
              <a:spcBef>
                <a:spcPts val="0"/>
              </a:spcBef>
              <a:spcAft>
                <a:spcPts val="0"/>
              </a:spcAft>
              <a:defRPr/>
            </a:pPr>
            <a:r>
              <a:rPr lang="en-US" sz="950" dirty="0">
                <a:solidFill>
                  <a:srgbClr val="007E86"/>
                </a:solidFill>
                <a:latin typeface="Helvetica Neue Light"/>
                <a:cs typeface="Helvetica Neue Light"/>
              </a:rPr>
              <a:t>University Center for Excellence in Developmental Disabilities</a:t>
            </a:r>
          </a:p>
        </p:txBody>
      </p:sp>
      <p:pic>
        <p:nvPicPr>
          <p:cNvPr id="1033" name="Picture 2"/>
          <p:cNvPicPr>
            <a:picLocks noChangeAspect="1" noChangeArrowheads="1"/>
          </p:cNvPicPr>
          <p:nvPr userDrawn="1"/>
        </p:nvPicPr>
        <p:blipFill>
          <a:blip r:embed="rId4"/>
          <a:srcRect l="16406" t="16747" r="14453" b="12146"/>
          <a:stretch>
            <a:fillRect/>
          </a:stretch>
        </p:blipFill>
        <p:spPr bwMode="auto">
          <a:xfrm>
            <a:off x="8091488" y="5915025"/>
            <a:ext cx="9890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0" r:id="rId1"/>
  </p:sldLayoutIdLst>
  <p:hf hdr="0" ftr="0" dt="0"/>
  <p:txStyles>
    <p:titleStyle>
      <a:lvl1pPr algn="l" defTabSz="457200" rtl="0" eaLnBrk="0" fontAlgn="base" hangingPunct="0">
        <a:spcBef>
          <a:spcPct val="0"/>
        </a:spcBef>
        <a:spcAft>
          <a:spcPct val="0"/>
        </a:spcAft>
        <a:defRPr sz="3600" kern="1200">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pitchFamily="34" charset="0"/>
        </a:defRPr>
      </a:lvl2pPr>
      <a:lvl3pPr algn="l" defTabSz="457200" rtl="0" eaLnBrk="0" fontAlgn="base" hangingPunct="0">
        <a:spcBef>
          <a:spcPct val="0"/>
        </a:spcBef>
        <a:spcAft>
          <a:spcPct val="0"/>
        </a:spcAft>
        <a:defRPr sz="3600">
          <a:solidFill>
            <a:schemeClr val="tx1"/>
          </a:solidFill>
          <a:latin typeface="Calibri" pitchFamily="34" charset="0"/>
        </a:defRPr>
      </a:lvl3pPr>
      <a:lvl4pPr algn="l" defTabSz="457200" rtl="0" eaLnBrk="0" fontAlgn="base" hangingPunct="0">
        <a:spcBef>
          <a:spcPct val="0"/>
        </a:spcBef>
        <a:spcAft>
          <a:spcPct val="0"/>
        </a:spcAft>
        <a:defRPr sz="3600">
          <a:solidFill>
            <a:schemeClr val="tx1"/>
          </a:solidFill>
          <a:latin typeface="Calibri" pitchFamily="34" charset="0"/>
        </a:defRPr>
      </a:lvl4pPr>
      <a:lvl5pPr algn="l" defTabSz="457200" rtl="0" eaLnBrk="0" fontAlgn="base" hangingPunct="0">
        <a:spcBef>
          <a:spcPct val="0"/>
        </a:spcBef>
        <a:spcAft>
          <a:spcPct val="0"/>
        </a:spcAft>
        <a:defRPr sz="3600">
          <a:solidFill>
            <a:schemeClr val="tx1"/>
          </a:solidFill>
          <a:latin typeface="Calibri" pitchFamily="34" charset="0"/>
        </a:defRPr>
      </a:lvl5pPr>
      <a:lvl6pPr marL="457200" algn="l" defTabSz="457200" rtl="0" fontAlgn="base">
        <a:spcBef>
          <a:spcPct val="0"/>
        </a:spcBef>
        <a:spcAft>
          <a:spcPct val="0"/>
        </a:spcAft>
        <a:defRPr sz="3600">
          <a:solidFill>
            <a:schemeClr val="tx1"/>
          </a:solidFill>
          <a:latin typeface="Calibri" pitchFamily="34" charset="0"/>
        </a:defRPr>
      </a:lvl6pPr>
      <a:lvl7pPr marL="914400" algn="l" defTabSz="457200" rtl="0" fontAlgn="base">
        <a:spcBef>
          <a:spcPct val="0"/>
        </a:spcBef>
        <a:spcAft>
          <a:spcPct val="0"/>
        </a:spcAft>
        <a:defRPr sz="3600">
          <a:solidFill>
            <a:schemeClr val="tx1"/>
          </a:solidFill>
          <a:latin typeface="Calibri" pitchFamily="34" charset="0"/>
        </a:defRPr>
      </a:lvl7pPr>
      <a:lvl8pPr marL="1371600" algn="l" defTabSz="457200" rtl="0" fontAlgn="base">
        <a:spcBef>
          <a:spcPct val="0"/>
        </a:spcBef>
        <a:spcAft>
          <a:spcPct val="0"/>
        </a:spcAft>
        <a:defRPr sz="3600">
          <a:solidFill>
            <a:schemeClr val="tx1"/>
          </a:solidFill>
          <a:latin typeface="Calibri" pitchFamily="34" charset="0"/>
        </a:defRPr>
      </a:lvl8pPr>
      <a:lvl9pPr marL="1828800" algn="l" defTabSz="457200" rtl="0" fontAlgn="base">
        <a:spcBef>
          <a:spcPct val="0"/>
        </a:spcBef>
        <a:spcAft>
          <a:spcPct val="0"/>
        </a:spcAft>
        <a:defRPr sz="36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defRPr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FFFFFF"/>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53975"/>
            <a:ext cx="8229600" cy="1417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233488" y="1225550"/>
            <a:ext cx="7453312" cy="5376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457200">
              <a:defRPr/>
            </a:pPr>
            <a:fld id="{570192FB-EDB5-4AE2-8209-5BF4ED50AA12}" type="datetime1">
              <a:rPr lang="en-US">
                <a:solidFill>
                  <a:prstClr val="black">
                    <a:tint val="75000"/>
                  </a:prstClr>
                </a:solidFill>
              </a:rPr>
              <a:pPr defTabSz="457200">
                <a:defRPr/>
              </a:pPr>
              <a:t>11/19/2013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457200">
              <a:defRPr/>
            </a:pPr>
            <a:fld id="{D5FD5D14-8B34-41C7-B0BE-48CDABF6CA55}" type="slidenum">
              <a:rPr lang="en-US">
                <a:solidFill>
                  <a:prstClr val="black">
                    <a:tint val="75000"/>
                  </a:prstClr>
                </a:solidFill>
              </a:rPr>
              <a:pPr defTabSz="457200">
                <a:defRPr/>
              </a:pPr>
              <a:t>‹#›</a:t>
            </a:fld>
            <a:endParaRPr lang="en-US" dirty="0">
              <a:solidFill>
                <a:prstClr val="black">
                  <a:tint val="75000"/>
                </a:prstClr>
              </a:solidFill>
            </a:endParaRPr>
          </a:p>
        </p:txBody>
      </p:sp>
      <p:pic>
        <p:nvPicPr>
          <p:cNvPr id="9" name="Picture 8"/>
          <p:cNvPicPr>
            <a:picLocks noChangeAspect="1"/>
          </p:cNvPicPr>
          <p:nvPr/>
        </p:nvPicPr>
        <p:blipFill>
          <a:blip r:embed="rId3"/>
          <a:stretch>
            <a:fillRect/>
          </a:stretch>
        </p:blipFill>
        <p:spPr>
          <a:xfrm>
            <a:off x="292100" y="581025"/>
            <a:ext cx="195263" cy="5715000"/>
          </a:xfrm>
          <a:prstGeom prst="rect">
            <a:avLst/>
          </a:prstGeom>
          <a:effectLst>
            <a:outerShdw blurRad="50800" dist="38100" dir="2700000">
              <a:srgbClr val="000000">
                <a:alpha val="43000"/>
              </a:srgbClr>
            </a:outerShdw>
          </a:effectLst>
        </p:spPr>
      </p:pic>
      <p:sp>
        <p:nvSpPr>
          <p:cNvPr id="11" name="TextBox 10"/>
          <p:cNvSpPr txBox="1"/>
          <p:nvPr userDrawn="1"/>
        </p:nvSpPr>
        <p:spPr>
          <a:xfrm>
            <a:off x="4287838" y="6159500"/>
            <a:ext cx="3854450" cy="423863"/>
          </a:xfrm>
          <a:prstGeom prst="rect">
            <a:avLst/>
          </a:prstGeom>
          <a:noFill/>
        </p:spPr>
        <p:txBody>
          <a:bodyPr>
            <a:spAutoFit/>
          </a:bodyPr>
          <a:lstStyle/>
          <a:p>
            <a:pPr algn="r" defTabSz="457200" fontAlgn="auto">
              <a:spcBef>
                <a:spcPts val="0"/>
              </a:spcBef>
              <a:spcAft>
                <a:spcPts val="0"/>
              </a:spcAft>
              <a:defRPr/>
            </a:pPr>
            <a:r>
              <a:rPr lang="en-US" sz="1200" b="1" dirty="0">
                <a:solidFill>
                  <a:srgbClr val="007E86"/>
                </a:solidFill>
                <a:latin typeface="Helvetica Neue Light"/>
                <a:cs typeface="Helvetica Neue Light"/>
              </a:rPr>
              <a:t>Westchester Institute for Human Development</a:t>
            </a:r>
          </a:p>
          <a:p>
            <a:pPr algn="r" defTabSz="457200" fontAlgn="auto">
              <a:spcBef>
                <a:spcPts val="0"/>
              </a:spcBef>
              <a:spcAft>
                <a:spcPts val="0"/>
              </a:spcAft>
              <a:defRPr/>
            </a:pPr>
            <a:r>
              <a:rPr lang="en-US" sz="950" dirty="0">
                <a:solidFill>
                  <a:srgbClr val="007E86"/>
                </a:solidFill>
                <a:latin typeface="Helvetica Neue Light"/>
                <a:cs typeface="Helvetica Neue Light"/>
              </a:rPr>
              <a:t>University Center for Excellence in Developmental Disabilities</a:t>
            </a:r>
          </a:p>
        </p:txBody>
      </p:sp>
      <p:pic>
        <p:nvPicPr>
          <p:cNvPr id="1033" name="Picture 2"/>
          <p:cNvPicPr>
            <a:picLocks noChangeAspect="1" noChangeArrowheads="1"/>
          </p:cNvPicPr>
          <p:nvPr userDrawn="1"/>
        </p:nvPicPr>
        <p:blipFill>
          <a:blip r:embed="rId4"/>
          <a:srcRect l="16406" t="16747" r="14453" b="12146"/>
          <a:stretch>
            <a:fillRect/>
          </a:stretch>
        </p:blipFill>
        <p:spPr bwMode="auto">
          <a:xfrm>
            <a:off x="8091488" y="5915025"/>
            <a:ext cx="9890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2" r:id="rId1"/>
  </p:sldLayoutIdLst>
  <p:hf hdr="0" ftr="0" dt="0"/>
  <p:txStyles>
    <p:titleStyle>
      <a:lvl1pPr algn="l" defTabSz="457200" rtl="0" eaLnBrk="0" fontAlgn="base" hangingPunct="0">
        <a:spcBef>
          <a:spcPct val="0"/>
        </a:spcBef>
        <a:spcAft>
          <a:spcPct val="0"/>
        </a:spcAft>
        <a:defRPr sz="3600" kern="1200">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pitchFamily="34" charset="0"/>
        </a:defRPr>
      </a:lvl2pPr>
      <a:lvl3pPr algn="l" defTabSz="457200" rtl="0" eaLnBrk="0" fontAlgn="base" hangingPunct="0">
        <a:spcBef>
          <a:spcPct val="0"/>
        </a:spcBef>
        <a:spcAft>
          <a:spcPct val="0"/>
        </a:spcAft>
        <a:defRPr sz="3600">
          <a:solidFill>
            <a:schemeClr val="tx1"/>
          </a:solidFill>
          <a:latin typeface="Calibri" pitchFamily="34" charset="0"/>
        </a:defRPr>
      </a:lvl3pPr>
      <a:lvl4pPr algn="l" defTabSz="457200" rtl="0" eaLnBrk="0" fontAlgn="base" hangingPunct="0">
        <a:spcBef>
          <a:spcPct val="0"/>
        </a:spcBef>
        <a:spcAft>
          <a:spcPct val="0"/>
        </a:spcAft>
        <a:defRPr sz="3600">
          <a:solidFill>
            <a:schemeClr val="tx1"/>
          </a:solidFill>
          <a:latin typeface="Calibri" pitchFamily="34" charset="0"/>
        </a:defRPr>
      </a:lvl4pPr>
      <a:lvl5pPr algn="l" defTabSz="457200" rtl="0" eaLnBrk="0" fontAlgn="base" hangingPunct="0">
        <a:spcBef>
          <a:spcPct val="0"/>
        </a:spcBef>
        <a:spcAft>
          <a:spcPct val="0"/>
        </a:spcAft>
        <a:defRPr sz="3600">
          <a:solidFill>
            <a:schemeClr val="tx1"/>
          </a:solidFill>
          <a:latin typeface="Calibri" pitchFamily="34" charset="0"/>
        </a:defRPr>
      </a:lvl5pPr>
      <a:lvl6pPr marL="457200" algn="l" defTabSz="457200" rtl="0" fontAlgn="base">
        <a:spcBef>
          <a:spcPct val="0"/>
        </a:spcBef>
        <a:spcAft>
          <a:spcPct val="0"/>
        </a:spcAft>
        <a:defRPr sz="3600">
          <a:solidFill>
            <a:schemeClr val="tx1"/>
          </a:solidFill>
          <a:latin typeface="Calibri" pitchFamily="34" charset="0"/>
        </a:defRPr>
      </a:lvl6pPr>
      <a:lvl7pPr marL="914400" algn="l" defTabSz="457200" rtl="0" fontAlgn="base">
        <a:spcBef>
          <a:spcPct val="0"/>
        </a:spcBef>
        <a:spcAft>
          <a:spcPct val="0"/>
        </a:spcAft>
        <a:defRPr sz="3600">
          <a:solidFill>
            <a:schemeClr val="tx1"/>
          </a:solidFill>
          <a:latin typeface="Calibri" pitchFamily="34" charset="0"/>
        </a:defRPr>
      </a:lvl7pPr>
      <a:lvl8pPr marL="1371600" algn="l" defTabSz="457200" rtl="0" fontAlgn="base">
        <a:spcBef>
          <a:spcPct val="0"/>
        </a:spcBef>
        <a:spcAft>
          <a:spcPct val="0"/>
        </a:spcAft>
        <a:defRPr sz="3600">
          <a:solidFill>
            <a:schemeClr val="tx1"/>
          </a:solidFill>
          <a:latin typeface="Calibri" pitchFamily="34" charset="0"/>
        </a:defRPr>
      </a:lvl8pPr>
      <a:lvl9pPr marL="1828800" algn="l" defTabSz="457200" rtl="0" fontAlgn="base">
        <a:spcBef>
          <a:spcPct val="0"/>
        </a:spcBef>
        <a:spcAft>
          <a:spcPct val="0"/>
        </a:spcAft>
        <a:defRPr sz="36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defRPr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FFFFFF"/>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53975"/>
            <a:ext cx="8229600" cy="1417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233488" y="1225550"/>
            <a:ext cx="7453312" cy="5376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457200">
              <a:defRPr/>
            </a:pPr>
            <a:fld id="{570192FB-EDB5-4AE2-8209-5BF4ED50AA12}" type="datetime1">
              <a:rPr lang="en-US">
                <a:solidFill>
                  <a:prstClr val="black">
                    <a:tint val="75000"/>
                  </a:prstClr>
                </a:solidFill>
              </a:rPr>
              <a:pPr defTabSz="457200">
                <a:defRPr/>
              </a:pPr>
              <a:t>11/19/2013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457200">
              <a:defRPr/>
            </a:pPr>
            <a:fld id="{D5FD5D14-8B34-41C7-B0BE-48CDABF6CA55}" type="slidenum">
              <a:rPr lang="en-US">
                <a:solidFill>
                  <a:prstClr val="black">
                    <a:tint val="75000"/>
                  </a:prstClr>
                </a:solidFill>
              </a:rPr>
              <a:pPr defTabSz="457200">
                <a:defRPr/>
              </a:pPr>
              <a:t>‹#›</a:t>
            </a:fld>
            <a:endParaRPr lang="en-US" dirty="0">
              <a:solidFill>
                <a:prstClr val="black">
                  <a:tint val="75000"/>
                </a:prstClr>
              </a:solidFill>
            </a:endParaRPr>
          </a:p>
        </p:txBody>
      </p:sp>
      <p:pic>
        <p:nvPicPr>
          <p:cNvPr id="9" name="Picture 8"/>
          <p:cNvPicPr>
            <a:picLocks noChangeAspect="1"/>
          </p:cNvPicPr>
          <p:nvPr/>
        </p:nvPicPr>
        <p:blipFill>
          <a:blip r:embed="rId3"/>
          <a:stretch>
            <a:fillRect/>
          </a:stretch>
        </p:blipFill>
        <p:spPr>
          <a:xfrm>
            <a:off x="292100" y="581025"/>
            <a:ext cx="195263" cy="5715000"/>
          </a:xfrm>
          <a:prstGeom prst="rect">
            <a:avLst/>
          </a:prstGeom>
          <a:effectLst>
            <a:outerShdw blurRad="50800" dist="38100" dir="2700000">
              <a:srgbClr val="000000">
                <a:alpha val="43000"/>
              </a:srgbClr>
            </a:outerShdw>
          </a:effectLst>
        </p:spPr>
      </p:pic>
      <p:sp>
        <p:nvSpPr>
          <p:cNvPr id="11" name="TextBox 10"/>
          <p:cNvSpPr txBox="1"/>
          <p:nvPr userDrawn="1"/>
        </p:nvSpPr>
        <p:spPr>
          <a:xfrm>
            <a:off x="4287838" y="6159500"/>
            <a:ext cx="3854450" cy="423863"/>
          </a:xfrm>
          <a:prstGeom prst="rect">
            <a:avLst/>
          </a:prstGeom>
          <a:noFill/>
        </p:spPr>
        <p:txBody>
          <a:bodyPr>
            <a:spAutoFit/>
          </a:bodyPr>
          <a:lstStyle/>
          <a:p>
            <a:pPr algn="r" defTabSz="457200" fontAlgn="auto">
              <a:spcBef>
                <a:spcPts val="0"/>
              </a:spcBef>
              <a:spcAft>
                <a:spcPts val="0"/>
              </a:spcAft>
              <a:defRPr/>
            </a:pPr>
            <a:r>
              <a:rPr lang="en-US" sz="1200" b="1" dirty="0">
                <a:solidFill>
                  <a:srgbClr val="007E86"/>
                </a:solidFill>
                <a:latin typeface="Helvetica Neue Light"/>
                <a:cs typeface="Helvetica Neue Light"/>
              </a:rPr>
              <a:t>Westchester Institute for Human Development</a:t>
            </a:r>
          </a:p>
          <a:p>
            <a:pPr algn="r" defTabSz="457200" fontAlgn="auto">
              <a:spcBef>
                <a:spcPts val="0"/>
              </a:spcBef>
              <a:spcAft>
                <a:spcPts val="0"/>
              </a:spcAft>
              <a:defRPr/>
            </a:pPr>
            <a:r>
              <a:rPr lang="en-US" sz="950" dirty="0">
                <a:solidFill>
                  <a:srgbClr val="007E86"/>
                </a:solidFill>
                <a:latin typeface="Helvetica Neue Light"/>
                <a:cs typeface="Helvetica Neue Light"/>
              </a:rPr>
              <a:t>University Center for Excellence in Developmental Disabilities</a:t>
            </a:r>
          </a:p>
        </p:txBody>
      </p:sp>
      <p:pic>
        <p:nvPicPr>
          <p:cNvPr id="1033" name="Picture 2"/>
          <p:cNvPicPr>
            <a:picLocks noChangeAspect="1" noChangeArrowheads="1"/>
          </p:cNvPicPr>
          <p:nvPr userDrawn="1"/>
        </p:nvPicPr>
        <p:blipFill>
          <a:blip r:embed="rId4"/>
          <a:srcRect l="16406" t="16747" r="14453" b="12146"/>
          <a:stretch>
            <a:fillRect/>
          </a:stretch>
        </p:blipFill>
        <p:spPr bwMode="auto">
          <a:xfrm>
            <a:off x="8091488" y="5915025"/>
            <a:ext cx="9890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4" r:id="rId1"/>
  </p:sldLayoutIdLst>
  <p:hf hdr="0" ftr="0" dt="0"/>
  <p:txStyles>
    <p:titleStyle>
      <a:lvl1pPr algn="l" defTabSz="457200" rtl="0" eaLnBrk="0" fontAlgn="base" hangingPunct="0">
        <a:spcBef>
          <a:spcPct val="0"/>
        </a:spcBef>
        <a:spcAft>
          <a:spcPct val="0"/>
        </a:spcAft>
        <a:defRPr sz="3600" kern="1200">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pitchFamily="34" charset="0"/>
        </a:defRPr>
      </a:lvl2pPr>
      <a:lvl3pPr algn="l" defTabSz="457200" rtl="0" eaLnBrk="0" fontAlgn="base" hangingPunct="0">
        <a:spcBef>
          <a:spcPct val="0"/>
        </a:spcBef>
        <a:spcAft>
          <a:spcPct val="0"/>
        </a:spcAft>
        <a:defRPr sz="3600">
          <a:solidFill>
            <a:schemeClr val="tx1"/>
          </a:solidFill>
          <a:latin typeface="Calibri" pitchFamily="34" charset="0"/>
        </a:defRPr>
      </a:lvl3pPr>
      <a:lvl4pPr algn="l" defTabSz="457200" rtl="0" eaLnBrk="0" fontAlgn="base" hangingPunct="0">
        <a:spcBef>
          <a:spcPct val="0"/>
        </a:spcBef>
        <a:spcAft>
          <a:spcPct val="0"/>
        </a:spcAft>
        <a:defRPr sz="3600">
          <a:solidFill>
            <a:schemeClr val="tx1"/>
          </a:solidFill>
          <a:latin typeface="Calibri" pitchFamily="34" charset="0"/>
        </a:defRPr>
      </a:lvl4pPr>
      <a:lvl5pPr algn="l" defTabSz="457200" rtl="0" eaLnBrk="0" fontAlgn="base" hangingPunct="0">
        <a:spcBef>
          <a:spcPct val="0"/>
        </a:spcBef>
        <a:spcAft>
          <a:spcPct val="0"/>
        </a:spcAft>
        <a:defRPr sz="3600">
          <a:solidFill>
            <a:schemeClr val="tx1"/>
          </a:solidFill>
          <a:latin typeface="Calibri" pitchFamily="34" charset="0"/>
        </a:defRPr>
      </a:lvl5pPr>
      <a:lvl6pPr marL="457200" algn="l" defTabSz="457200" rtl="0" fontAlgn="base">
        <a:spcBef>
          <a:spcPct val="0"/>
        </a:spcBef>
        <a:spcAft>
          <a:spcPct val="0"/>
        </a:spcAft>
        <a:defRPr sz="3600">
          <a:solidFill>
            <a:schemeClr val="tx1"/>
          </a:solidFill>
          <a:latin typeface="Calibri" pitchFamily="34" charset="0"/>
        </a:defRPr>
      </a:lvl6pPr>
      <a:lvl7pPr marL="914400" algn="l" defTabSz="457200" rtl="0" fontAlgn="base">
        <a:spcBef>
          <a:spcPct val="0"/>
        </a:spcBef>
        <a:spcAft>
          <a:spcPct val="0"/>
        </a:spcAft>
        <a:defRPr sz="3600">
          <a:solidFill>
            <a:schemeClr val="tx1"/>
          </a:solidFill>
          <a:latin typeface="Calibri" pitchFamily="34" charset="0"/>
        </a:defRPr>
      </a:lvl7pPr>
      <a:lvl8pPr marL="1371600" algn="l" defTabSz="457200" rtl="0" fontAlgn="base">
        <a:spcBef>
          <a:spcPct val="0"/>
        </a:spcBef>
        <a:spcAft>
          <a:spcPct val="0"/>
        </a:spcAft>
        <a:defRPr sz="3600">
          <a:solidFill>
            <a:schemeClr val="tx1"/>
          </a:solidFill>
          <a:latin typeface="Calibri" pitchFamily="34" charset="0"/>
        </a:defRPr>
      </a:lvl8pPr>
      <a:lvl9pPr marL="1828800" algn="l" defTabSz="457200" rtl="0" fontAlgn="base">
        <a:spcBef>
          <a:spcPct val="0"/>
        </a:spcBef>
        <a:spcAft>
          <a:spcPct val="0"/>
        </a:spcAft>
        <a:defRPr sz="36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defRPr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FFFFFF"/>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53975"/>
            <a:ext cx="8229600" cy="1417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233488" y="1225550"/>
            <a:ext cx="7453312" cy="5376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457200">
              <a:defRPr/>
            </a:pPr>
            <a:fld id="{570192FB-EDB5-4AE2-8209-5BF4ED50AA12}" type="datetime1">
              <a:rPr lang="en-US">
                <a:solidFill>
                  <a:prstClr val="black">
                    <a:tint val="75000"/>
                  </a:prstClr>
                </a:solidFill>
              </a:rPr>
              <a:pPr defTabSz="457200">
                <a:defRPr/>
              </a:pPr>
              <a:t>11/19/2013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457200">
              <a:defRPr/>
            </a:pPr>
            <a:fld id="{D5FD5D14-8B34-41C7-B0BE-48CDABF6CA55}" type="slidenum">
              <a:rPr lang="en-US">
                <a:solidFill>
                  <a:prstClr val="black">
                    <a:tint val="75000"/>
                  </a:prstClr>
                </a:solidFill>
              </a:rPr>
              <a:pPr defTabSz="457200">
                <a:defRPr/>
              </a:pPr>
              <a:t>‹#›</a:t>
            </a:fld>
            <a:endParaRPr lang="en-US" dirty="0">
              <a:solidFill>
                <a:prstClr val="black">
                  <a:tint val="75000"/>
                </a:prstClr>
              </a:solidFill>
            </a:endParaRPr>
          </a:p>
        </p:txBody>
      </p:sp>
      <p:pic>
        <p:nvPicPr>
          <p:cNvPr id="9" name="Picture 8"/>
          <p:cNvPicPr>
            <a:picLocks noChangeAspect="1"/>
          </p:cNvPicPr>
          <p:nvPr/>
        </p:nvPicPr>
        <p:blipFill>
          <a:blip r:embed="rId3"/>
          <a:stretch>
            <a:fillRect/>
          </a:stretch>
        </p:blipFill>
        <p:spPr>
          <a:xfrm>
            <a:off x="292100" y="581025"/>
            <a:ext cx="195263" cy="5715000"/>
          </a:xfrm>
          <a:prstGeom prst="rect">
            <a:avLst/>
          </a:prstGeom>
          <a:effectLst>
            <a:outerShdw blurRad="50800" dist="38100" dir="2700000">
              <a:srgbClr val="000000">
                <a:alpha val="43000"/>
              </a:srgbClr>
            </a:outerShdw>
          </a:effectLst>
        </p:spPr>
      </p:pic>
      <p:sp>
        <p:nvSpPr>
          <p:cNvPr id="11" name="TextBox 10"/>
          <p:cNvSpPr txBox="1"/>
          <p:nvPr userDrawn="1"/>
        </p:nvSpPr>
        <p:spPr>
          <a:xfrm>
            <a:off x="4287838" y="6159500"/>
            <a:ext cx="3854450" cy="423863"/>
          </a:xfrm>
          <a:prstGeom prst="rect">
            <a:avLst/>
          </a:prstGeom>
          <a:noFill/>
        </p:spPr>
        <p:txBody>
          <a:bodyPr>
            <a:spAutoFit/>
          </a:bodyPr>
          <a:lstStyle/>
          <a:p>
            <a:pPr algn="r" defTabSz="457200" fontAlgn="auto">
              <a:spcBef>
                <a:spcPts val="0"/>
              </a:spcBef>
              <a:spcAft>
                <a:spcPts val="0"/>
              </a:spcAft>
              <a:defRPr/>
            </a:pPr>
            <a:r>
              <a:rPr lang="en-US" sz="1200" b="1" dirty="0">
                <a:solidFill>
                  <a:srgbClr val="007E86"/>
                </a:solidFill>
                <a:latin typeface="Helvetica Neue Light"/>
                <a:cs typeface="Helvetica Neue Light"/>
              </a:rPr>
              <a:t>Westchester Institute for Human Development</a:t>
            </a:r>
          </a:p>
          <a:p>
            <a:pPr algn="r" defTabSz="457200" fontAlgn="auto">
              <a:spcBef>
                <a:spcPts val="0"/>
              </a:spcBef>
              <a:spcAft>
                <a:spcPts val="0"/>
              </a:spcAft>
              <a:defRPr/>
            </a:pPr>
            <a:r>
              <a:rPr lang="en-US" sz="950" dirty="0">
                <a:solidFill>
                  <a:srgbClr val="007E86"/>
                </a:solidFill>
                <a:latin typeface="Helvetica Neue Light"/>
                <a:cs typeface="Helvetica Neue Light"/>
              </a:rPr>
              <a:t>University Center for Excellence in Developmental Disabilities</a:t>
            </a:r>
          </a:p>
        </p:txBody>
      </p:sp>
      <p:pic>
        <p:nvPicPr>
          <p:cNvPr id="1033" name="Picture 2"/>
          <p:cNvPicPr>
            <a:picLocks noChangeAspect="1" noChangeArrowheads="1"/>
          </p:cNvPicPr>
          <p:nvPr userDrawn="1"/>
        </p:nvPicPr>
        <p:blipFill>
          <a:blip r:embed="rId4"/>
          <a:srcRect l="16406" t="16747" r="14453" b="12146"/>
          <a:stretch>
            <a:fillRect/>
          </a:stretch>
        </p:blipFill>
        <p:spPr bwMode="auto">
          <a:xfrm>
            <a:off x="8091488" y="5915025"/>
            <a:ext cx="9890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6" r:id="rId1"/>
  </p:sldLayoutIdLst>
  <p:hf hdr="0" ftr="0" dt="0"/>
  <p:txStyles>
    <p:titleStyle>
      <a:lvl1pPr algn="l" defTabSz="457200" rtl="0" eaLnBrk="0" fontAlgn="base" hangingPunct="0">
        <a:spcBef>
          <a:spcPct val="0"/>
        </a:spcBef>
        <a:spcAft>
          <a:spcPct val="0"/>
        </a:spcAft>
        <a:defRPr sz="3600" kern="1200">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pitchFamily="34" charset="0"/>
        </a:defRPr>
      </a:lvl2pPr>
      <a:lvl3pPr algn="l" defTabSz="457200" rtl="0" eaLnBrk="0" fontAlgn="base" hangingPunct="0">
        <a:spcBef>
          <a:spcPct val="0"/>
        </a:spcBef>
        <a:spcAft>
          <a:spcPct val="0"/>
        </a:spcAft>
        <a:defRPr sz="3600">
          <a:solidFill>
            <a:schemeClr val="tx1"/>
          </a:solidFill>
          <a:latin typeface="Calibri" pitchFamily="34" charset="0"/>
        </a:defRPr>
      </a:lvl3pPr>
      <a:lvl4pPr algn="l" defTabSz="457200" rtl="0" eaLnBrk="0" fontAlgn="base" hangingPunct="0">
        <a:spcBef>
          <a:spcPct val="0"/>
        </a:spcBef>
        <a:spcAft>
          <a:spcPct val="0"/>
        </a:spcAft>
        <a:defRPr sz="3600">
          <a:solidFill>
            <a:schemeClr val="tx1"/>
          </a:solidFill>
          <a:latin typeface="Calibri" pitchFamily="34" charset="0"/>
        </a:defRPr>
      </a:lvl4pPr>
      <a:lvl5pPr algn="l" defTabSz="457200" rtl="0" eaLnBrk="0" fontAlgn="base" hangingPunct="0">
        <a:spcBef>
          <a:spcPct val="0"/>
        </a:spcBef>
        <a:spcAft>
          <a:spcPct val="0"/>
        </a:spcAft>
        <a:defRPr sz="3600">
          <a:solidFill>
            <a:schemeClr val="tx1"/>
          </a:solidFill>
          <a:latin typeface="Calibri" pitchFamily="34" charset="0"/>
        </a:defRPr>
      </a:lvl5pPr>
      <a:lvl6pPr marL="457200" algn="l" defTabSz="457200" rtl="0" fontAlgn="base">
        <a:spcBef>
          <a:spcPct val="0"/>
        </a:spcBef>
        <a:spcAft>
          <a:spcPct val="0"/>
        </a:spcAft>
        <a:defRPr sz="3600">
          <a:solidFill>
            <a:schemeClr val="tx1"/>
          </a:solidFill>
          <a:latin typeface="Calibri" pitchFamily="34" charset="0"/>
        </a:defRPr>
      </a:lvl6pPr>
      <a:lvl7pPr marL="914400" algn="l" defTabSz="457200" rtl="0" fontAlgn="base">
        <a:spcBef>
          <a:spcPct val="0"/>
        </a:spcBef>
        <a:spcAft>
          <a:spcPct val="0"/>
        </a:spcAft>
        <a:defRPr sz="3600">
          <a:solidFill>
            <a:schemeClr val="tx1"/>
          </a:solidFill>
          <a:latin typeface="Calibri" pitchFamily="34" charset="0"/>
        </a:defRPr>
      </a:lvl7pPr>
      <a:lvl8pPr marL="1371600" algn="l" defTabSz="457200" rtl="0" fontAlgn="base">
        <a:spcBef>
          <a:spcPct val="0"/>
        </a:spcBef>
        <a:spcAft>
          <a:spcPct val="0"/>
        </a:spcAft>
        <a:defRPr sz="3600">
          <a:solidFill>
            <a:schemeClr val="tx1"/>
          </a:solidFill>
          <a:latin typeface="Calibri" pitchFamily="34" charset="0"/>
        </a:defRPr>
      </a:lvl8pPr>
      <a:lvl9pPr marL="1828800" algn="l" defTabSz="457200" rtl="0" fontAlgn="base">
        <a:spcBef>
          <a:spcPct val="0"/>
        </a:spcBef>
        <a:spcAft>
          <a:spcPct val="0"/>
        </a:spcAft>
        <a:defRPr sz="36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defRPr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FFFFFF"/>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53975"/>
            <a:ext cx="8229600" cy="1417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233488" y="1225550"/>
            <a:ext cx="7453312" cy="5376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457200">
              <a:defRPr/>
            </a:pPr>
            <a:fld id="{570192FB-EDB5-4AE2-8209-5BF4ED50AA12}" type="datetime1">
              <a:rPr lang="en-US">
                <a:solidFill>
                  <a:prstClr val="black">
                    <a:tint val="75000"/>
                  </a:prstClr>
                </a:solidFill>
              </a:rPr>
              <a:pPr defTabSz="457200">
                <a:defRPr/>
              </a:pPr>
              <a:t>11/19/2013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457200">
              <a:defRPr/>
            </a:pPr>
            <a:fld id="{D5FD5D14-8B34-41C7-B0BE-48CDABF6CA55}" type="slidenum">
              <a:rPr lang="en-US">
                <a:solidFill>
                  <a:prstClr val="black">
                    <a:tint val="75000"/>
                  </a:prstClr>
                </a:solidFill>
              </a:rPr>
              <a:pPr defTabSz="457200">
                <a:defRPr/>
              </a:pPr>
              <a:t>‹#›</a:t>
            </a:fld>
            <a:endParaRPr lang="en-US" dirty="0">
              <a:solidFill>
                <a:prstClr val="black">
                  <a:tint val="75000"/>
                </a:prstClr>
              </a:solidFill>
            </a:endParaRPr>
          </a:p>
        </p:txBody>
      </p:sp>
      <p:pic>
        <p:nvPicPr>
          <p:cNvPr id="9" name="Picture 8"/>
          <p:cNvPicPr>
            <a:picLocks noChangeAspect="1"/>
          </p:cNvPicPr>
          <p:nvPr/>
        </p:nvPicPr>
        <p:blipFill>
          <a:blip r:embed="rId3"/>
          <a:stretch>
            <a:fillRect/>
          </a:stretch>
        </p:blipFill>
        <p:spPr>
          <a:xfrm>
            <a:off x="292100" y="581025"/>
            <a:ext cx="195263" cy="5715000"/>
          </a:xfrm>
          <a:prstGeom prst="rect">
            <a:avLst/>
          </a:prstGeom>
          <a:effectLst>
            <a:outerShdw blurRad="50800" dist="38100" dir="2700000">
              <a:srgbClr val="000000">
                <a:alpha val="43000"/>
              </a:srgbClr>
            </a:outerShdw>
          </a:effectLst>
        </p:spPr>
      </p:pic>
      <p:sp>
        <p:nvSpPr>
          <p:cNvPr id="11" name="TextBox 10"/>
          <p:cNvSpPr txBox="1"/>
          <p:nvPr userDrawn="1"/>
        </p:nvSpPr>
        <p:spPr>
          <a:xfrm>
            <a:off x="4287838" y="6159500"/>
            <a:ext cx="3854450" cy="423863"/>
          </a:xfrm>
          <a:prstGeom prst="rect">
            <a:avLst/>
          </a:prstGeom>
          <a:noFill/>
        </p:spPr>
        <p:txBody>
          <a:bodyPr>
            <a:spAutoFit/>
          </a:bodyPr>
          <a:lstStyle/>
          <a:p>
            <a:pPr algn="r" defTabSz="457200" fontAlgn="auto">
              <a:spcBef>
                <a:spcPts val="0"/>
              </a:spcBef>
              <a:spcAft>
                <a:spcPts val="0"/>
              </a:spcAft>
              <a:defRPr/>
            </a:pPr>
            <a:r>
              <a:rPr lang="en-US" sz="1200" b="1" dirty="0">
                <a:solidFill>
                  <a:srgbClr val="007E86"/>
                </a:solidFill>
                <a:latin typeface="Helvetica Neue Light"/>
                <a:cs typeface="Helvetica Neue Light"/>
              </a:rPr>
              <a:t>Westchester Institute for Human Development</a:t>
            </a:r>
          </a:p>
          <a:p>
            <a:pPr algn="r" defTabSz="457200" fontAlgn="auto">
              <a:spcBef>
                <a:spcPts val="0"/>
              </a:spcBef>
              <a:spcAft>
                <a:spcPts val="0"/>
              </a:spcAft>
              <a:defRPr/>
            </a:pPr>
            <a:r>
              <a:rPr lang="en-US" sz="950" dirty="0">
                <a:solidFill>
                  <a:srgbClr val="007E86"/>
                </a:solidFill>
                <a:latin typeface="Helvetica Neue Light"/>
                <a:cs typeface="Helvetica Neue Light"/>
              </a:rPr>
              <a:t>University Center for Excellence in Developmental Disabilities</a:t>
            </a:r>
          </a:p>
        </p:txBody>
      </p:sp>
      <p:pic>
        <p:nvPicPr>
          <p:cNvPr id="1033" name="Picture 2"/>
          <p:cNvPicPr>
            <a:picLocks noChangeAspect="1" noChangeArrowheads="1"/>
          </p:cNvPicPr>
          <p:nvPr userDrawn="1"/>
        </p:nvPicPr>
        <p:blipFill>
          <a:blip r:embed="rId4"/>
          <a:srcRect l="16406" t="16747" r="14453" b="12146"/>
          <a:stretch>
            <a:fillRect/>
          </a:stretch>
        </p:blipFill>
        <p:spPr bwMode="auto">
          <a:xfrm>
            <a:off x="8091488" y="5915025"/>
            <a:ext cx="9890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8" r:id="rId1"/>
  </p:sldLayoutIdLst>
  <p:hf hdr="0" ftr="0" dt="0"/>
  <p:txStyles>
    <p:titleStyle>
      <a:lvl1pPr algn="l" defTabSz="457200" rtl="0" eaLnBrk="0" fontAlgn="base" hangingPunct="0">
        <a:spcBef>
          <a:spcPct val="0"/>
        </a:spcBef>
        <a:spcAft>
          <a:spcPct val="0"/>
        </a:spcAft>
        <a:defRPr sz="3600" kern="1200">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pitchFamily="34" charset="0"/>
        </a:defRPr>
      </a:lvl2pPr>
      <a:lvl3pPr algn="l" defTabSz="457200" rtl="0" eaLnBrk="0" fontAlgn="base" hangingPunct="0">
        <a:spcBef>
          <a:spcPct val="0"/>
        </a:spcBef>
        <a:spcAft>
          <a:spcPct val="0"/>
        </a:spcAft>
        <a:defRPr sz="3600">
          <a:solidFill>
            <a:schemeClr val="tx1"/>
          </a:solidFill>
          <a:latin typeface="Calibri" pitchFamily="34" charset="0"/>
        </a:defRPr>
      </a:lvl3pPr>
      <a:lvl4pPr algn="l" defTabSz="457200" rtl="0" eaLnBrk="0" fontAlgn="base" hangingPunct="0">
        <a:spcBef>
          <a:spcPct val="0"/>
        </a:spcBef>
        <a:spcAft>
          <a:spcPct val="0"/>
        </a:spcAft>
        <a:defRPr sz="3600">
          <a:solidFill>
            <a:schemeClr val="tx1"/>
          </a:solidFill>
          <a:latin typeface="Calibri" pitchFamily="34" charset="0"/>
        </a:defRPr>
      </a:lvl4pPr>
      <a:lvl5pPr algn="l" defTabSz="457200" rtl="0" eaLnBrk="0" fontAlgn="base" hangingPunct="0">
        <a:spcBef>
          <a:spcPct val="0"/>
        </a:spcBef>
        <a:spcAft>
          <a:spcPct val="0"/>
        </a:spcAft>
        <a:defRPr sz="3600">
          <a:solidFill>
            <a:schemeClr val="tx1"/>
          </a:solidFill>
          <a:latin typeface="Calibri" pitchFamily="34" charset="0"/>
        </a:defRPr>
      </a:lvl5pPr>
      <a:lvl6pPr marL="457200" algn="l" defTabSz="457200" rtl="0" fontAlgn="base">
        <a:spcBef>
          <a:spcPct val="0"/>
        </a:spcBef>
        <a:spcAft>
          <a:spcPct val="0"/>
        </a:spcAft>
        <a:defRPr sz="3600">
          <a:solidFill>
            <a:schemeClr val="tx1"/>
          </a:solidFill>
          <a:latin typeface="Calibri" pitchFamily="34" charset="0"/>
        </a:defRPr>
      </a:lvl6pPr>
      <a:lvl7pPr marL="914400" algn="l" defTabSz="457200" rtl="0" fontAlgn="base">
        <a:spcBef>
          <a:spcPct val="0"/>
        </a:spcBef>
        <a:spcAft>
          <a:spcPct val="0"/>
        </a:spcAft>
        <a:defRPr sz="3600">
          <a:solidFill>
            <a:schemeClr val="tx1"/>
          </a:solidFill>
          <a:latin typeface="Calibri" pitchFamily="34" charset="0"/>
        </a:defRPr>
      </a:lvl7pPr>
      <a:lvl8pPr marL="1371600" algn="l" defTabSz="457200" rtl="0" fontAlgn="base">
        <a:spcBef>
          <a:spcPct val="0"/>
        </a:spcBef>
        <a:spcAft>
          <a:spcPct val="0"/>
        </a:spcAft>
        <a:defRPr sz="3600">
          <a:solidFill>
            <a:schemeClr val="tx1"/>
          </a:solidFill>
          <a:latin typeface="Calibri" pitchFamily="34" charset="0"/>
        </a:defRPr>
      </a:lvl8pPr>
      <a:lvl9pPr marL="1828800" algn="l" defTabSz="457200" rtl="0" fontAlgn="base">
        <a:spcBef>
          <a:spcPct val="0"/>
        </a:spcBef>
        <a:spcAft>
          <a:spcPct val="0"/>
        </a:spcAft>
        <a:defRPr sz="36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defRPr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FFFFFF"/>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53975"/>
            <a:ext cx="8229600" cy="1417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233488" y="1225550"/>
            <a:ext cx="7453312" cy="5376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457200">
              <a:defRPr/>
            </a:pPr>
            <a:fld id="{570192FB-EDB5-4AE2-8209-5BF4ED50AA12}" type="datetime1">
              <a:rPr lang="en-US">
                <a:solidFill>
                  <a:prstClr val="black">
                    <a:tint val="75000"/>
                  </a:prstClr>
                </a:solidFill>
              </a:rPr>
              <a:pPr defTabSz="457200">
                <a:defRPr/>
              </a:pPr>
              <a:t>11/19/2013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457200">
              <a:defRPr/>
            </a:pPr>
            <a:fld id="{D5FD5D14-8B34-41C7-B0BE-48CDABF6CA55}" type="slidenum">
              <a:rPr lang="en-US">
                <a:solidFill>
                  <a:prstClr val="black">
                    <a:tint val="75000"/>
                  </a:prstClr>
                </a:solidFill>
              </a:rPr>
              <a:pPr defTabSz="457200">
                <a:defRPr/>
              </a:pPr>
              <a:t>‹#›</a:t>
            </a:fld>
            <a:endParaRPr lang="en-US" dirty="0">
              <a:solidFill>
                <a:prstClr val="black">
                  <a:tint val="75000"/>
                </a:prstClr>
              </a:solidFill>
            </a:endParaRPr>
          </a:p>
        </p:txBody>
      </p:sp>
      <p:pic>
        <p:nvPicPr>
          <p:cNvPr id="9" name="Picture 8"/>
          <p:cNvPicPr>
            <a:picLocks noChangeAspect="1"/>
          </p:cNvPicPr>
          <p:nvPr/>
        </p:nvPicPr>
        <p:blipFill>
          <a:blip r:embed="rId3"/>
          <a:stretch>
            <a:fillRect/>
          </a:stretch>
        </p:blipFill>
        <p:spPr>
          <a:xfrm>
            <a:off x="292100" y="581025"/>
            <a:ext cx="195263" cy="5715000"/>
          </a:xfrm>
          <a:prstGeom prst="rect">
            <a:avLst/>
          </a:prstGeom>
          <a:effectLst>
            <a:outerShdw blurRad="50800" dist="38100" dir="2700000">
              <a:srgbClr val="000000">
                <a:alpha val="43000"/>
              </a:srgbClr>
            </a:outerShdw>
          </a:effectLst>
        </p:spPr>
      </p:pic>
      <p:sp>
        <p:nvSpPr>
          <p:cNvPr id="11" name="TextBox 10"/>
          <p:cNvSpPr txBox="1"/>
          <p:nvPr userDrawn="1"/>
        </p:nvSpPr>
        <p:spPr>
          <a:xfrm>
            <a:off x="4287838" y="6159500"/>
            <a:ext cx="3854450" cy="423863"/>
          </a:xfrm>
          <a:prstGeom prst="rect">
            <a:avLst/>
          </a:prstGeom>
          <a:noFill/>
        </p:spPr>
        <p:txBody>
          <a:bodyPr>
            <a:spAutoFit/>
          </a:bodyPr>
          <a:lstStyle/>
          <a:p>
            <a:pPr algn="r" defTabSz="457200" fontAlgn="auto">
              <a:spcBef>
                <a:spcPts val="0"/>
              </a:spcBef>
              <a:spcAft>
                <a:spcPts val="0"/>
              </a:spcAft>
              <a:defRPr/>
            </a:pPr>
            <a:r>
              <a:rPr lang="en-US" sz="1200" b="1" dirty="0">
                <a:solidFill>
                  <a:srgbClr val="007E86"/>
                </a:solidFill>
                <a:latin typeface="Helvetica Neue Light"/>
                <a:cs typeface="Helvetica Neue Light"/>
              </a:rPr>
              <a:t>Westchester Institute for Human Development</a:t>
            </a:r>
          </a:p>
          <a:p>
            <a:pPr algn="r" defTabSz="457200" fontAlgn="auto">
              <a:spcBef>
                <a:spcPts val="0"/>
              </a:spcBef>
              <a:spcAft>
                <a:spcPts val="0"/>
              </a:spcAft>
              <a:defRPr/>
            </a:pPr>
            <a:r>
              <a:rPr lang="en-US" sz="950" dirty="0">
                <a:solidFill>
                  <a:srgbClr val="007E86"/>
                </a:solidFill>
                <a:latin typeface="Helvetica Neue Light"/>
                <a:cs typeface="Helvetica Neue Light"/>
              </a:rPr>
              <a:t>University Center for Excellence in Developmental Disabilities</a:t>
            </a:r>
          </a:p>
        </p:txBody>
      </p:sp>
      <p:pic>
        <p:nvPicPr>
          <p:cNvPr id="1033" name="Picture 2"/>
          <p:cNvPicPr>
            <a:picLocks noChangeAspect="1" noChangeArrowheads="1"/>
          </p:cNvPicPr>
          <p:nvPr userDrawn="1"/>
        </p:nvPicPr>
        <p:blipFill>
          <a:blip r:embed="rId4"/>
          <a:srcRect l="16406" t="16747" r="14453" b="12146"/>
          <a:stretch>
            <a:fillRect/>
          </a:stretch>
        </p:blipFill>
        <p:spPr bwMode="auto">
          <a:xfrm>
            <a:off x="8091488" y="5915025"/>
            <a:ext cx="9890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0" r:id="rId1"/>
  </p:sldLayoutIdLst>
  <p:hf hdr="0" ftr="0" dt="0"/>
  <p:txStyles>
    <p:titleStyle>
      <a:lvl1pPr algn="l" defTabSz="457200" rtl="0" eaLnBrk="0" fontAlgn="base" hangingPunct="0">
        <a:spcBef>
          <a:spcPct val="0"/>
        </a:spcBef>
        <a:spcAft>
          <a:spcPct val="0"/>
        </a:spcAft>
        <a:defRPr sz="3600" kern="1200">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pitchFamily="34" charset="0"/>
        </a:defRPr>
      </a:lvl2pPr>
      <a:lvl3pPr algn="l" defTabSz="457200" rtl="0" eaLnBrk="0" fontAlgn="base" hangingPunct="0">
        <a:spcBef>
          <a:spcPct val="0"/>
        </a:spcBef>
        <a:spcAft>
          <a:spcPct val="0"/>
        </a:spcAft>
        <a:defRPr sz="3600">
          <a:solidFill>
            <a:schemeClr val="tx1"/>
          </a:solidFill>
          <a:latin typeface="Calibri" pitchFamily="34" charset="0"/>
        </a:defRPr>
      </a:lvl3pPr>
      <a:lvl4pPr algn="l" defTabSz="457200" rtl="0" eaLnBrk="0" fontAlgn="base" hangingPunct="0">
        <a:spcBef>
          <a:spcPct val="0"/>
        </a:spcBef>
        <a:spcAft>
          <a:spcPct val="0"/>
        </a:spcAft>
        <a:defRPr sz="3600">
          <a:solidFill>
            <a:schemeClr val="tx1"/>
          </a:solidFill>
          <a:latin typeface="Calibri" pitchFamily="34" charset="0"/>
        </a:defRPr>
      </a:lvl4pPr>
      <a:lvl5pPr algn="l" defTabSz="457200" rtl="0" eaLnBrk="0" fontAlgn="base" hangingPunct="0">
        <a:spcBef>
          <a:spcPct val="0"/>
        </a:spcBef>
        <a:spcAft>
          <a:spcPct val="0"/>
        </a:spcAft>
        <a:defRPr sz="3600">
          <a:solidFill>
            <a:schemeClr val="tx1"/>
          </a:solidFill>
          <a:latin typeface="Calibri" pitchFamily="34" charset="0"/>
        </a:defRPr>
      </a:lvl5pPr>
      <a:lvl6pPr marL="457200" algn="l" defTabSz="457200" rtl="0" fontAlgn="base">
        <a:spcBef>
          <a:spcPct val="0"/>
        </a:spcBef>
        <a:spcAft>
          <a:spcPct val="0"/>
        </a:spcAft>
        <a:defRPr sz="3600">
          <a:solidFill>
            <a:schemeClr val="tx1"/>
          </a:solidFill>
          <a:latin typeface="Calibri" pitchFamily="34" charset="0"/>
        </a:defRPr>
      </a:lvl6pPr>
      <a:lvl7pPr marL="914400" algn="l" defTabSz="457200" rtl="0" fontAlgn="base">
        <a:spcBef>
          <a:spcPct val="0"/>
        </a:spcBef>
        <a:spcAft>
          <a:spcPct val="0"/>
        </a:spcAft>
        <a:defRPr sz="3600">
          <a:solidFill>
            <a:schemeClr val="tx1"/>
          </a:solidFill>
          <a:latin typeface="Calibri" pitchFamily="34" charset="0"/>
        </a:defRPr>
      </a:lvl7pPr>
      <a:lvl8pPr marL="1371600" algn="l" defTabSz="457200" rtl="0" fontAlgn="base">
        <a:spcBef>
          <a:spcPct val="0"/>
        </a:spcBef>
        <a:spcAft>
          <a:spcPct val="0"/>
        </a:spcAft>
        <a:defRPr sz="3600">
          <a:solidFill>
            <a:schemeClr val="tx1"/>
          </a:solidFill>
          <a:latin typeface="Calibri" pitchFamily="34" charset="0"/>
        </a:defRPr>
      </a:lvl8pPr>
      <a:lvl9pPr marL="1828800" algn="l" defTabSz="457200" rtl="0" fontAlgn="base">
        <a:spcBef>
          <a:spcPct val="0"/>
        </a:spcBef>
        <a:spcAft>
          <a:spcPct val="0"/>
        </a:spcAft>
        <a:defRPr sz="36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defRPr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FFFFFF"/>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219200"/>
            <a:ext cx="82296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2590800"/>
            <a:ext cx="8229600" cy="3535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Helvetica Neue" pitchFamily="37" charset="0"/>
                <a:ea typeface="Geneva" pitchFamily="37" charset="-128"/>
                <a:cs typeface="Geneva" pitchFamily="37" charset="-128"/>
              </a:defRPr>
            </a:lvl1pPr>
          </a:lstStyle>
          <a:p>
            <a:pPr fontAlgn="auto">
              <a:spcBef>
                <a:spcPts val="0"/>
              </a:spcBef>
              <a:spcAft>
                <a:spcPts val="0"/>
              </a:spcAft>
            </a:pPr>
            <a:fld id="{74AF67DE-5C35-49AE-BA35-5E61630D1525}" type="slidenum">
              <a:rPr lang="en-US" smtClean="0">
                <a:solidFill>
                  <a:srgbClr val="1F497D"/>
                </a:solidFill>
              </a:rPr>
              <a:pPr fontAlgn="auto">
                <a:spcBef>
                  <a:spcPts val="0"/>
                </a:spcBef>
                <a:spcAft>
                  <a:spcPts val="0"/>
                </a:spcAft>
              </a:pPr>
              <a:t>‹#›</a:t>
            </a:fld>
            <a:endParaRPr lang="en-US">
              <a:solidFill>
                <a:srgbClr val="1F497D"/>
              </a:solidFill>
            </a:endParaRP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ctr" defTabSz="457200" rtl="0" eaLnBrk="1" fontAlgn="base" hangingPunct="1">
        <a:spcBef>
          <a:spcPct val="0"/>
        </a:spcBef>
        <a:spcAft>
          <a:spcPct val="0"/>
        </a:spcAft>
        <a:defRPr sz="3200" kern="1200">
          <a:solidFill>
            <a:schemeClr val="tx1"/>
          </a:solidFill>
          <a:latin typeface="Helvetica Neue"/>
          <a:ea typeface="Geneva" pitchFamily="-65" charset="-128"/>
          <a:cs typeface="Geneva" pitchFamily="-65" charset="-128"/>
        </a:defRPr>
      </a:lvl1pPr>
      <a:lvl2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9pPr>
    </p:titleStyle>
    <p:bodyStyle>
      <a:lvl1pPr marL="342900" indent="-342900" algn="l" defTabSz="457200" rtl="0" eaLnBrk="1" fontAlgn="base" hangingPunct="1">
        <a:spcBef>
          <a:spcPct val="20000"/>
        </a:spcBef>
        <a:spcAft>
          <a:spcPct val="0"/>
        </a:spcAft>
        <a:buFont typeface="Arial" charset="0"/>
        <a:buChar char="•"/>
        <a:defRPr kern="1200">
          <a:solidFill>
            <a:schemeClr val="tx1"/>
          </a:solidFill>
          <a:latin typeface="Helvetica Neue"/>
          <a:ea typeface="Geneva" pitchFamily="-65" charset="-128"/>
          <a:cs typeface="Geneva" pitchFamily="-65" charset="-128"/>
        </a:defRPr>
      </a:lvl1pPr>
      <a:lvl2pPr marL="742950" indent="-285750" algn="l" defTabSz="457200" rtl="0" eaLnBrk="1" fontAlgn="base" hangingPunct="1">
        <a:spcBef>
          <a:spcPct val="20000"/>
        </a:spcBef>
        <a:spcAft>
          <a:spcPct val="0"/>
        </a:spcAft>
        <a:buFont typeface="Arial" charset="0"/>
        <a:buChar char="–"/>
        <a:defRPr kern="1200">
          <a:solidFill>
            <a:schemeClr val="tx1"/>
          </a:solidFill>
          <a:latin typeface="Helvetica Neue"/>
          <a:ea typeface="Geneva" pitchFamily="-65" charset="-128"/>
          <a:cs typeface="Geneva" charset="0"/>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mn-cs"/>
        </a:defRPr>
      </a:lvl4pPr>
      <a:lvl5pPr marL="20574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219200"/>
            <a:ext cx="82296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2590800"/>
            <a:ext cx="8229600" cy="3535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Helvetica Neue" pitchFamily="37" charset="0"/>
                <a:ea typeface="Geneva" pitchFamily="37" charset="-128"/>
                <a:cs typeface="Geneva" pitchFamily="37" charset="-128"/>
              </a:defRPr>
            </a:lvl1pPr>
          </a:lstStyle>
          <a:p>
            <a:pPr fontAlgn="auto">
              <a:spcBef>
                <a:spcPts val="0"/>
              </a:spcBef>
              <a:spcAft>
                <a:spcPts val="0"/>
              </a:spcAft>
            </a:pPr>
            <a:fld id="{74AF67DE-5C35-49AE-BA35-5E61630D1525}" type="slidenum">
              <a:rPr lang="en-US" smtClean="0">
                <a:solidFill>
                  <a:srgbClr val="1F497D"/>
                </a:solidFill>
              </a:rPr>
              <a:pPr fontAlgn="auto">
                <a:spcBef>
                  <a:spcPts val="0"/>
                </a:spcBef>
                <a:spcAft>
                  <a:spcPts val="0"/>
                </a:spcAft>
              </a:pPr>
              <a:t>‹#›</a:t>
            </a:fld>
            <a:endParaRPr lang="en-US">
              <a:solidFill>
                <a:srgbClr val="1F497D"/>
              </a:solidFill>
            </a:endParaRP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ctr" defTabSz="457200" rtl="0" eaLnBrk="1" fontAlgn="base" hangingPunct="1">
        <a:spcBef>
          <a:spcPct val="0"/>
        </a:spcBef>
        <a:spcAft>
          <a:spcPct val="0"/>
        </a:spcAft>
        <a:defRPr sz="3200" kern="1200">
          <a:solidFill>
            <a:schemeClr val="tx1"/>
          </a:solidFill>
          <a:latin typeface="Helvetica Neue"/>
          <a:ea typeface="Geneva" pitchFamily="-65" charset="-128"/>
          <a:cs typeface="Geneva" pitchFamily="-65" charset="-128"/>
        </a:defRPr>
      </a:lvl1pPr>
      <a:lvl2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9pPr>
    </p:titleStyle>
    <p:bodyStyle>
      <a:lvl1pPr marL="342900" indent="-342900" algn="l" defTabSz="457200" rtl="0" eaLnBrk="1" fontAlgn="base" hangingPunct="1">
        <a:spcBef>
          <a:spcPct val="20000"/>
        </a:spcBef>
        <a:spcAft>
          <a:spcPct val="0"/>
        </a:spcAft>
        <a:buFont typeface="Arial" charset="0"/>
        <a:buChar char="•"/>
        <a:defRPr kern="1200">
          <a:solidFill>
            <a:schemeClr val="tx1"/>
          </a:solidFill>
          <a:latin typeface="Helvetica Neue"/>
          <a:ea typeface="Geneva" pitchFamily="-65" charset="-128"/>
          <a:cs typeface="Geneva" pitchFamily="-65" charset="-128"/>
        </a:defRPr>
      </a:lvl1pPr>
      <a:lvl2pPr marL="742950" indent="-285750" algn="l" defTabSz="457200" rtl="0" eaLnBrk="1" fontAlgn="base" hangingPunct="1">
        <a:spcBef>
          <a:spcPct val="20000"/>
        </a:spcBef>
        <a:spcAft>
          <a:spcPct val="0"/>
        </a:spcAft>
        <a:buFont typeface="Arial" charset="0"/>
        <a:buChar char="–"/>
        <a:defRPr kern="1200">
          <a:solidFill>
            <a:schemeClr val="tx1"/>
          </a:solidFill>
          <a:latin typeface="Helvetica Neue"/>
          <a:ea typeface="Geneva" pitchFamily="-65" charset="-128"/>
          <a:cs typeface="Geneva" charset="0"/>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mn-cs"/>
        </a:defRPr>
      </a:lvl4pPr>
      <a:lvl5pPr marL="20574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219200"/>
            <a:ext cx="82296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2590800"/>
            <a:ext cx="8229600" cy="3535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Helvetica Neue" pitchFamily="37" charset="0"/>
                <a:ea typeface="Geneva" pitchFamily="37" charset="-128"/>
                <a:cs typeface="Geneva" pitchFamily="37" charset="-128"/>
              </a:defRPr>
            </a:lvl1pPr>
          </a:lstStyle>
          <a:p>
            <a:pPr fontAlgn="auto">
              <a:spcBef>
                <a:spcPts val="0"/>
              </a:spcBef>
              <a:spcAft>
                <a:spcPts val="0"/>
              </a:spcAft>
            </a:pPr>
            <a:fld id="{74AF67DE-5C35-49AE-BA35-5E61630D1525}" type="slidenum">
              <a:rPr lang="en-US" smtClean="0">
                <a:solidFill>
                  <a:srgbClr val="1F497D"/>
                </a:solidFill>
              </a:rPr>
              <a:pPr fontAlgn="auto">
                <a:spcBef>
                  <a:spcPts val="0"/>
                </a:spcBef>
                <a:spcAft>
                  <a:spcPts val="0"/>
                </a:spcAft>
              </a:pPr>
              <a:t>‹#›</a:t>
            </a:fld>
            <a:endParaRPr lang="en-US">
              <a:solidFill>
                <a:srgbClr val="1F497D"/>
              </a:solidFill>
            </a:endParaRPr>
          </a:p>
        </p:txBody>
      </p:sp>
    </p:spTree>
  </p:cSld>
  <p:clrMap bg1="lt1" tx1="dk1" bg2="lt2" tx2="dk2" accent1="accent1" accent2="accent2" accent3="accent3" accent4="accent4" accent5="accent5" accent6="accent6" hlink="hlink" folHlink="folHlink"/>
  <p:sldLayoutIdLst>
    <p:sldLayoutId id="2147483671" r:id="rId1"/>
  </p:sldLayoutIdLst>
  <p:txStyles>
    <p:titleStyle>
      <a:lvl1pPr algn="ctr" defTabSz="457200" rtl="0" eaLnBrk="1" fontAlgn="base" hangingPunct="1">
        <a:spcBef>
          <a:spcPct val="0"/>
        </a:spcBef>
        <a:spcAft>
          <a:spcPct val="0"/>
        </a:spcAft>
        <a:defRPr sz="3200" kern="1200">
          <a:solidFill>
            <a:schemeClr val="tx1"/>
          </a:solidFill>
          <a:latin typeface="Helvetica Neue"/>
          <a:ea typeface="Geneva" pitchFamily="-65" charset="-128"/>
          <a:cs typeface="Geneva" pitchFamily="-65" charset="-128"/>
        </a:defRPr>
      </a:lvl1pPr>
      <a:lvl2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9pPr>
    </p:titleStyle>
    <p:bodyStyle>
      <a:lvl1pPr marL="342900" indent="-342900" algn="l" defTabSz="457200" rtl="0" eaLnBrk="1" fontAlgn="base" hangingPunct="1">
        <a:spcBef>
          <a:spcPct val="20000"/>
        </a:spcBef>
        <a:spcAft>
          <a:spcPct val="0"/>
        </a:spcAft>
        <a:buFont typeface="Arial" charset="0"/>
        <a:buChar char="•"/>
        <a:defRPr kern="1200">
          <a:solidFill>
            <a:schemeClr val="tx1"/>
          </a:solidFill>
          <a:latin typeface="Helvetica Neue"/>
          <a:ea typeface="Geneva" pitchFamily="-65" charset="-128"/>
          <a:cs typeface="Geneva" pitchFamily="-65" charset="-128"/>
        </a:defRPr>
      </a:lvl1pPr>
      <a:lvl2pPr marL="742950" indent="-285750" algn="l" defTabSz="457200" rtl="0" eaLnBrk="1" fontAlgn="base" hangingPunct="1">
        <a:spcBef>
          <a:spcPct val="20000"/>
        </a:spcBef>
        <a:spcAft>
          <a:spcPct val="0"/>
        </a:spcAft>
        <a:buFont typeface="Arial" charset="0"/>
        <a:buChar char="–"/>
        <a:defRPr kern="1200">
          <a:solidFill>
            <a:schemeClr val="tx1"/>
          </a:solidFill>
          <a:latin typeface="Helvetica Neue"/>
          <a:ea typeface="Geneva" pitchFamily="-65" charset="-128"/>
          <a:cs typeface="Geneva" charset="0"/>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mn-cs"/>
        </a:defRPr>
      </a:lvl4pPr>
      <a:lvl5pPr marL="20574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219200"/>
            <a:ext cx="82296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2590800"/>
            <a:ext cx="8229600" cy="3535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Helvetica Neue" pitchFamily="37" charset="0"/>
                <a:ea typeface="Geneva" pitchFamily="37" charset="-128"/>
                <a:cs typeface="Geneva" pitchFamily="37" charset="-128"/>
              </a:defRPr>
            </a:lvl1pPr>
          </a:lstStyle>
          <a:p>
            <a:pPr fontAlgn="auto">
              <a:spcBef>
                <a:spcPts val="0"/>
              </a:spcBef>
              <a:spcAft>
                <a:spcPts val="0"/>
              </a:spcAft>
            </a:pPr>
            <a:fld id="{74AF67DE-5C35-49AE-BA35-5E61630D1525}" type="slidenum">
              <a:rPr lang="en-US" smtClean="0">
                <a:solidFill>
                  <a:srgbClr val="1F497D"/>
                </a:solidFill>
              </a:rPr>
              <a:pPr fontAlgn="auto">
                <a:spcBef>
                  <a:spcPts val="0"/>
                </a:spcBef>
                <a:spcAft>
                  <a:spcPts val="0"/>
                </a:spcAft>
              </a:pPr>
              <a:t>‹#›</a:t>
            </a:fld>
            <a:endParaRPr lang="en-US">
              <a:solidFill>
                <a:srgbClr val="1F497D"/>
              </a:solidFill>
            </a:endParaRPr>
          </a:p>
        </p:txBody>
      </p:sp>
    </p:spTree>
  </p:cSld>
  <p:clrMap bg1="lt1" tx1="dk1" bg2="lt2" tx2="dk2" accent1="accent1" accent2="accent2" accent3="accent3" accent4="accent4" accent5="accent5" accent6="accent6" hlink="hlink" folHlink="folHlink"/>
  <p:sldLayoutIdLst>
    <p:sldLayoutId id="2147483673" r:id="rId1"/>
  </p:sldLayoutIdLst>
  <p:txStyles>
    <p:titleStyle>
      <a:lvl1pPr algn="ctr" defTabSz="457200" rtl="0" eaLnBrk="1" fontAlgn="base" hangingPunct="1">
        <a:spcBef>
          <a:spcPct val="0"/>
        </a:spcBef>
        <a:spcAft>
          <a:spcPct val="0"/>
        </a:spcAft>
        <a:defRPr sz="3200" kern="1200">
          <a:solidFill>
            <a:schemeClr val="tx1"/>
          </a:solidFill>
          <a:latin typeface="Helvetica Neue"/>
          <a:ea typeface="Geneva" pitchFamily="-65" charset="-128"/>
          <a:cs typeface="Geneva" pitchFamily="-65" charset="-128"/>
        </a:defRPr>
      </a:lvl1pPr>
      <a:lvl2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9pPr>
    </p:titleStyle>
    <p:bodyStyle>
      <a:lvl1pPr marL="342900" indent="-342900" algn="l" defTabSz="457200" rtl="0" eaLnBrk="1" fontAlgn="base" hangingPunct="1">
        <a:spcBef>
          <a:spcPct val="20000"/>
        </a:spcBef>
        <a:spcAft>
          <a:spcPct val="0"/>
        </a:spcAft>
        <a:buFont typeface="Arial" charset="0"/>
        <a:buChar char="•"/>
        <a:defRPr kern="1200">
          <a:solidFill>
            <a:schemeClr val="tx1"/>
          </a:solidFill>
          <a:latin typeface="Helvetica Neue"/>
          <a:ea typeface="Geneva" pitchFamily="-65" charset="-128"/>
          <a:cs typeface="Geneva" pitchFamily="-65" charset="-128"/>
        </a:defRPr>
      </a:lvl1pPr>
      <a:lvl2pPr marL="742950" indent="-285750" algn="l" defTabSz="457200" rtl="0" eaLnBrk="1" fontAlgn="base" hangingPunct="1">
        <a:spcBef>
          <a:spcPct val="20000"/>
        </a:spcBef>
        <a:spcAft>
          <a:spcPct val="0"/>
        </a:spcAft>
        <a:buFont typeface="Arial" charset="0"/>
        <a:buChar char="–"/>
        <a:defRPr kern="1200">
          <a:solidFill>
            <a:schemeClr val="tx1"/>
          </a:solidFill>
          <a:latin typeface="Helvetica Neue"/>
          <a:ea typeface="Geneva" pitchFamily="-65" charset="-128"/>
          <a:cs typeface="Geneva" charset="0"/>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mn-cs"/>
        </a:defRPr>
      </a:lvl4pPr>
      <a:lvl5pPr marL="20574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219200"/>
            <a:ext cx="82296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2590800"/>
            <a:ext cx="8229600" cy="3535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Helvetica Neue" pitchFamily="37" charset="0"/>
                <a:ea typeface="Geneva" pitchFamily="37" charset="-128"/>
                <a:cs typeface="Geneva" pitchFamily="37" charset="-128"/>
              </a:defRPr>
            </a:lvl1pPr>
          </a:lstStyle>
          <a:p>
            <a:pPr fontAlgn="auto">
              <a:spcBef>
                <a:spcPts val="0"/>
              </a:spcBef>
              <a:spcAft>
                <a:spcPts val="0"/>
              </a:spcAft>
            </a:pPr>
            <a:fld id="{74AF67DE-5C35-49AE-BA35-5E61630D1525}" type="slidenum">
              <a:rPr lang="en-US" smtClean="0">
                <a:solidFill>
                  <a:srgbClr val="1F497D"/>
                </a:solidFill>
              </a:rPr>
              <a:pPr fontAlgn="auto">
                <a:spcBef>
                  <a:spcPts val="0"/>
                </a:spcBef>
                <a:spcAft>
                  <a:spcPts val="0"/>
                </a:spcAft>
              </a:pPr>
              <a:t>‹#›</a:t>
            </a:fld>
            <a:endParaRPr lang="en-US">
              <a:solidFill>
                <a:srgbClr val="1F497D"/>
              </a:solidFill>
            </a:endParaRPr>
          </a:p>
        </p:txBody>
      </p:sp>
    </p:spTree>
  </p:cSld>
  <p:clrMap bg1="lt1" tx1="dk1" bg2="lt2" tx2="dk2" accent1="accent1" accent2="accent2" accent3="accent3" accent4="accent4" accent5="accent5" accent6="accent6" hlink="hlink" folHlink="folHlink"/>
  <p:sldLayoutIdLst>
    <p:sldLayoutId id="2147483675" r:id="rId1"/>
  </p:sldLayoutIdLst>
  <p:txStyles>
    <p:titleStyle>
      <a:lvl1pPr algn="ctr" defTabSz="457200" rtl="0" eaLnBrk="1" fontAlgn="base" hangingPunct="1">
        <a:spcBef>
          <a:spcPct val="0"/>
        </a:spcBef>
        <a:spcAft>
          <a:spcPct val="0"/>
        </a:spcAft>
        <a:defRPr sz="3200" kern="1200">
          <a:solidFill>
            <a:schemeClr val="tx1"/>
          </a:solidFill>
          <a:latin typeface="Helvetica Neue"/>
          <a:ea typeface="Geneva" pitchFamily="-65" charset="-128"/>
          <a:cs typeface="Geneva" pitchFamily="-65" charset="-128"/>
        </a:defRPr>
      </a:lvl1pPr>
      <a:lvl2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9pPr>
    </p:titleStyle>
    <p:bodyStyle>
      <a:lvl1pPr marL="342900" indent="-342900" algn="l" defTabSz="457200" rtl="0" eaLnBrk="1" fontAlgn="base" hangingPunct="1">
        <a:spcBef>
          <a:spcPct val="20000"/>
        </a:spcBef>
        <a:spcAft>
          <a:spcPct val="0"/>
        </a:spcAft>
        <a:buFont typeface="Arial" charset="0"/>
        <a:buChar char="•"/>
        <a:defRPr kern="1200">
          <a:solidFill>
            <a:schemeClr val="tx1"/>
          </a:solidFill>
          <a:latin typeface="Helvetica Neue"/>
          <a:ea typeface="Geneva" pitchFamily="-65" charset="-128"/>
          <a:cs typeface="Geneva" pitchFamily="-65" charset="-128"/>
        </a:defRPr>
      </a:lvl1pPr>
      <a:lvl2pPr marL="742950" indent="-285750" algn="l" defTabSz="457200" rtl="0" eaLnBrk="1" fontAlgn="base" hangingPunct="1">
        <a:spcBef>
          <a:spcPct val="20000"/>
        </a:spcBef>
        <a:spcAft>
          <a:spcPct val="0"/>
        </a:spcAft>
        <a:buFont typeface="Arial" charset="0"/>
        <a:buChar char="–"/>
        <a:defRPr kern="1200">
          <a:solidFill>
            <a:schemeClr val="tx1"/>
          </a:solidFill>
          <a:latin typeface="Helvetica Neue"/>
          <a:ea typeface="Geneva" pitchFamily="-65" charset="-128"/>
          <a:cs typeface="Geneva" charset="0"/>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mn-cs"/>
        </a:defRPr>
      </a:lvl4pPr>
      <a:lvl5pPr marL="2057400" indent="-228600" algn="l" defTabSz="457200" rtl="0" eaLnBrk="1" fontAlgn="base" hangingPunct="1">
        <a:spcBef>
          <a:spcPct val="20000"/>
        </a:spcBef>
        <a:spcAft>
          <a:spcPct val="0"/>
        </a:spcAft>
        <a:buFont typeface="Arial" charset="0"/>
        <a:buChar char="»"/>
        <a:defRPr kern="1200">
          <a:solidFill>
            <a:schemeClr val="tx1"/>
          </a:solidFill>
          <a:latin typeface="Helvetica Neue"/>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emf"/><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24.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hyperlink" Target="http://dhds.cdc.gov/" TargetMode="External"/><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hyperlink" Target="http://childhealthdata.org/browse/survey" TargetMode="External"/><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hyperlink" Target="http://www.ilru.org/html/training/webcasts/handouts/2013/08-15-CIL-NET/081513_presentation.pdf" TargetMode="External"/><Relationship Id="rId2" Type="http://schemas.openxmlformats.org/officeDocument/2006/relationships/image" Target="../media/image32.emf"/><Relationship Id="rId1" Type="http://schemas.openxmlformats.org/officeDocument/2006/relationships/slideLayout" Target="../slideLayouts/slideLayout28.xml"/><Relationship Id="rId4" Type="http://schemas.openxmlformats.org/officeDocument/2006/relationships/image" Target="../media/image33.emf"/></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ctb.ku.edu/en/tablecontents/section_1045.htm" TargetMode="Externa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hyperlink" Target="http://www.ncsl.org/issues-research/health/health-disparities-overview.aspx" TargetMode="External"/><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hyperlink" Target="mailto:imv9@cdc.gov"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32.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5.jpeg"/><Relationship Id="rId1" Type="http://schemas.openxmlformats.org/officeDocument/2006/relationships/slideLayout" Target="../slideLayouts/slideLayout33.xml"/><Relationship Id="rId5" Type="http://schemas.openxmlformats.org/officeDocument/2006/relationships/image" Target="../media/image47.pn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15.emf"/><Relationship Id="rId4" Type="http://schemas.openxmlformats.org/officeDocument/2006/relationships/image" Target="../media/image14.jpg"/></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35.jpeg"/><Relationship Id="rId1" Type="http://schemas.openxmlformats.org/officeDocument/2006/relationships/slideLayout" Target="../slideLayouts/slideLayout3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35.jpeg"/><Relationship Id="rId1" Type="http://schemas.openxmlformats.org/officeDocument/2006/relationships/slideLayout" Target="../slideLayouts/slideLayout35.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2.png"/><Relationship Id="rId10" Type="http://schemas.openxmlformats.org/officeDocument/2006/relationships/image" Target="../media/image58.png"/><Relationship Id="rId4" Type="http://schemas.openxmlformats.org/officeDocument/2006/relationships/image" Target="../media/image51.png"/><Relationship Id="rId9"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5.jpeg"/><Relationship Id="rId1" Type="http://schemas.openxmlformats.org/officeDocument/2006/relationships/slideLayout" Target="../slideLayouts/slideLayout39.xm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5.jpeg"/><Relationship Id="rId1" Type="http://schemas.openxmlformats.org/officeDocument/2006/relationships/slideLayout" Target="../slideLayouts/slideLayout40.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5.jpeg"/><Relationship Id="rId1" Type="http://schemas.openxmlformats.org/officeDocument/2006/relationships/slideLayout" Target="../slideLayouts/slideLayout41.xml"/><Relationship Id="rId5" Type="http://schemas.openxmlformats.org/officeDocument/2006/relationships/image" Target="../media/image44.jpe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5.jpeg"/><Relationship Id="rId1" Type="http://schemas.openxmlformats.org/officeDocument/2006/relationships/slideLayout" Target="../slideLayouts/slideLayout42.xml"/><Relationship Id="rId5" Type="http://schemas.openxmlformats.org/officeDocument/2006/relationships/image" Target="../media/image44.jpeg"/><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census.gov/" TargetMode="Externa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5.jpeg"/><Relationship Id="rId1" Type="http://schemas.openxmlformats.org/officeDocument/2006/relationships/slideLayout" Target="../slideLayouts/slideLayout44.xml"/><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5.jpe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5.jpeg"/><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5.jpeg"/><Relationship Id="rId1" Type="http://schemas.openxmlformats.org/officeDocument/2006/relationships/slideLayout" Target="../slideLayouts/slideLayout48.xml"/><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49.xml"/><Relationship Id="rId1" Type="http://schemas.openxmlformats.org/officeDocument/2006/relationships/audio" Target="file:///C:\My%20Documents\oral%20health%20presentations\brush1.wav" TargetMode="External"/><Relationship Id="rId6" Type="http://schemas.openxmlformats.org/officeDocument/2006/relationships/image" Target="../media/image44.jpeg"/><Relationship Id="rId5" Type="http://schemas.openxmlformats.org/officeDocument/2006/relationships/image" Target="../media/image74.png"/><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audio" Target="../media/audio2.wav"/><Relationship Id="rId7"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75.png"/><Relationship Id="rId5" Type="http://schemas.openxmlformats.org/officeDocument/2006/relationships/image" Target="../media/image35.jpeg"/><Relationship Id="rId4" Type="http://schemas.openxmlformats.org/officeDocument/2006/relationships/audio" Target="../media/audio3.wav"/><Relationship Id="rId9" Type="http://schemas.openxmlformats.org/officeDocument/2006/relationships/image" Target="../media/image44.jpeg"/></Relationships>
</file>

<file path=ppt/slides/_rels/slide4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5.jpeg"/><Relationship Id="rId1" Type="http://schemas.openxmlformats.org/officeDocument/2006/relationships/slideLayout" Target="../slideLayouts/slideLayout53.xml"/><Relationship Id="rId6" Type="http://schemas.openxmlformats.org/officeDocument/2006/relationships/image" Target="../media/image44.jpeg"/><Relationship Id="rId5" Type="http://schemas.openxmlformats.org/officeDocument/2006/relationships/image" Target="../media/image82.png"/><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4.xml"/></Relationships>
</file>

<file path=ppt/slides/_rels/slide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5.xml"/></Relationships>
</file>

<file path=ppt/slides/_rels/slide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8.xml"/><Relationship Id="rId5" Type="http://schemas.openxmlformats.org/officeDocument/2006/relationships/image" Target="../media/image19.emf"/><Relationship Id="rId4" Type="http://schemas.openxmlformats.org/officeDocument/2006/relationships/image" Target="../media/image18.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8.emf"/></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www.adrcoforegon.org/"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mailto:weaverro@ohsu.edu" TargetMode="External"/><Relationship Id="rId2" Type="http://schemas.openxmlformats.org/officeDocument/2006/relationships/hyperlink" Target="mailto:andresee@ohsu.edu" TargetMode="External"/><Relationship Id="rId1" Type="http://schemas.openxmlformats.org/officeDocument/2006/relationships/slideLayout" Target="../slideLayouts/slideLayout2.xml"/><Relationship Id="rId5" Type="http://schemas.openxmlformats.org/officeDocument/2006/relationships/hyperlink" Target="http://www.oodh.org/" TargetMode="External"/><Relationship Id="rId4" Type="http://schemas.openxmlformats.org/officeDocument/2006/relationships/hyperlink" Target="http://oodh.healthassessment.sgizmo.com/s3"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www.fpg.unc.edu/~ncodh/pdfs/providersguide.pdf" TargetMode="External"/><Relationship Id="rId2" Type="http://schemas.openxmlformats.org/officeDocument/2006/relationships/hyperlink" Target="http://www.westernu.edu/xp/edu/cdihp/cdihp-resources-professionals.xml" TargetMode="External"/><Relationship Id="rId1" Type="http://schemas.openxmlformats.org/officeDocument/2006/relationships/slideLayout" Target="../slideLayouts/slideLayout2.xml"/><Relationship Id="rId6" Type="http://schemas.openxmlformats.org/officeDocument/2006/relationships/hyperlink" Target="http://www.bc.edu/content/bc/schools/gssw/nrcpds/tools/toolkit.html" TargetMode="External"/><Relationship Id="rId5" Type="http://schemas.openxmlformats.org/officeDocument/2006/relationships/hyperlink" Target="http://nisonger.osu.edu/disabilityconted.htm" TargetMode="External"/><Relationship Id="rId4" Type="http://schemas.openxmlformats.org/officeDocument/2006/relationships/hyperlink" Target="http://www.berkeleypolicyassociates.com/images/berkeleypolicyassociates.com/Image/photo/20050707_193250/Booklet.pdf"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8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gif"/><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4.xml"/><Relationship Id="rId4" Type="http://schemas.openxmlformats.org/officeDocument/2006/relationships/image" Target="../media/image10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2" Type="http://schemas.openxmlformats.org/officeDocument/2006/relationships/hyperlink" Target="mailto:sparling@udel.edu" TargetMode="External"/><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emf"/><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8.xml"/><Relationship Id="rId4" Type="http://schemas.openxmlformats.org/officeDocument/2006/relationships/hyperlink" Target="http://dhds.cdc.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1843" y="1061628"/>
            <a:ext cx="1098550" cy="1374894"/>
          </a:xfrm>
          <a:prstGeom prst="rect">
            <a:avLst/>
          </a:prstGeom>
          <a:noFill/>
          <a:ln w="9525">
            <a:noFill/>
            <a:miter lim="800000"/>
            <a:headEnd/>
            <a:tailEnd/>
          </a:ln>
        </p:spPr>
      </p:pic>
      <p:pic>
        <p:nvPicPr>
          <p:cNvPr id="1027" name="Picture 3" descr="P:\CDC\Health and Disability SIG\2013 Annual Meeting\Andresen Elena OHSU photo.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3788410"/>
            <a:ext cx="1103993" cy="15455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CDC\Health and Disability SIG\2013 Annual Meeting\Prato photo.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2455615"/>
            <a:ext cx="1458346" cy="12768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42898" y="1564409"/>
            <a:ext cx="3352800" cy="369332"/>
          </a:xfrm>
          <a:prstGeom prst="rect">
            <a:avLst/>
          </a:prstGeom>
          <a:noFill/>
        </p:spPr>
        <p:txBody>
          <a:bodyPr wrap="square" rtlCol="0">
            <a:spAutoFit/>
          </a:bodyPr>
          <a:lstStyle/>
          <a:p>
            <a:pPr fontAlgn="auto">
              <a:spcBef>
                <a:spcPts val="0"/>
              </a:spcBef>
              <a:spcAft>
                <a:spcPts val="0"/>
              </a:spcAft>
            </a:pPr>
            <a:r>
              <a:rPr lang="en-US" b="1" dirty="0" smtClean="0">
                <a:solidFill>
                  <a:prstClr val="black"/>
                </a:solidFill>
                <a:latin typeface="Calibri"/>
              </a:rPr>
              <a:t>Michael Fox</a:t>
            </a:r>
            <a:endParaRPr lang="en-US" b="1" dirty="0">
              <a:solidFill>
                <a:prstClr val="black"/>
              </a:solidFill>
              <a:latin typeface="Calibri"/>
            </a:endParaRPr>
          </a:p>
        </p:txBody>
      </p:sp>
      <p:sp>
        <p:nvSpPr>
          <p:cNvPr id="6" name="TextBox 5"/>
          <p:cNvSpPr txBox="1"/>
          <p:nvPr/>
        </p:nvSpPr>
        <p:spPr>
          <a:xfrm>
            <a:off x="3810000" y="2755457"/>
            <a:ext cx="2590800" cy="646331"/>
          </a:xfrm>
          <a:prstGeom prst="rect">
            <a:avLst/>
          </a:prstGeom>
          <a:noFill/>
        </p:spPr>
        <p:txBody>
          <a:bodyPr wrap="square" rtlCol="0">
            <a:spAutoFit/>
          </a:bodyPr>
          <a:lstStyle/>
          <a:p>
            <a:pPr fontAlgn="auto">
              <a:spcBef>
                <a:spcPts val="0"/>
              </a:spcBef>
              <a:spcAft>
                <a:spcPts val="0"/>
              </a:spcAft>
            </a:pPr>
            <a:r>
              <a:rPr lang="en-US" b="1" dirty="0" smtClean="0">
                <a:solidFill>
                  <a:prstClr val="black"/>
                </a:solidFill>
                <a:latin typeface="Calibri"/>
              </a:rPr>
              <a:t>David </a:t>
            </a:r>
            <a:r>
              <a:rPr lang="en-US" b="1" dirty="0">
                <a:solidFill>
                  <a:prstClr val="black"/>
                </a:solidFill>
                <a:latin typeface="Calibri"/>
              </a:rPr>
              <a:t>O’Hara</a:t>
            </a:r>
            <a:endParaRPr lang="en-US" dirty="0">
              <a:solidFill>
                <a:prstClr val="black"/>
              </a:solidFill>
              <a:latin typeface="Calibri"/>
            </a:endParaRPr>
          </a:p>
          <a:p>
            <a:pPr fontAlgn="auto">
              <a:spcBef>
                <a:spcPts val="0"/>
              </a:spcBef>
              <a:spcAft>
                <a:spcPts val="0"/>
              </a:spcAft>
            </a:pPr>
            <a:endParaRPr lang="en-US" dirty="0">
              <a:solidFill>
                <a:prstClr val="black"/>
              </a:solidFill>
              <a:latin typeface="Calibri"/>
            </a:endParaRPr>
          </a:p>
        </p:txBody>
      </p:sp>
      <p:sp>
        <p:nvSpPr>
          <p:cNvPr id="7" name="TextBox 6"/>
          <p:cNvSpPr txBox="1"/>
          <p:nvPr/>
        </p:nvSpPr>
        <p:spPr>
          <a:xfrm>
            <a:off x="3810000" y="4267200"/>
            <a:ext cx="2209800" cy="646331"/>
          </a:xfrm>
          <a:prstGeom prst="rect">
            <a:avLst/>
          </a:prstGeom>
          <a:noFill/>
        </p:spPr>
        <p:txBody>
          <a:bodyPr wrap="square" rtlCol="0">
            <a:spAutoFit/>
          </a:bodyPr>
          <a:lstStyle/>
          <a:p>
            <a:pPr fontAlgn="auto">
              <a:spcBef>
                <a:spcPts val="0"/>
              </a:spcBef>
              <a:spcAft>
                <a:spcPts val="0"/>
              </a:spcAft>
            </a:pPr>
            <a:r>
              <a:rPr lang="en-US" b="1" dirty="0">
                <a:solidFill>
                  <a:prstClr val="black"/>
                </a:solidFill>
                <a:latin typeface="Calibri"/>
              </a:rPr>
              <a:t>Elena Andresen</a:t>
            </a:r>
            <a:endParaRPr lang="en-US" dirty="0">
              <a:solidFill>
                <a:prstClr val="black"/>
              </a:solidFill>
              <a:latin typeface="Calibri"/>
            </a:endParaRPr>
          </a:p>
          <a:p>
            <a:pPr fontAlgn="auto">
              <a:spcBef>
                <a:spcPts val="0"/>
              </a:spcBef>
              <a:spcAft>
                <a:spcPts val="0"/>
              </a:spcAft>
            </a:pPr>
            <a:endParaRPr lang="en-US" dirty="0">
              <a:solidFill>
                <a:prstClr val="black"/>
              </a:solidFill>
              <a:latin typeface="Calibri"/>
            </a:endParaRPr>
          </a:p>
        </p:txBody>
      </p:sp>
      <p:sp>
        <p:nvSpPr>
          <p:cNvPr id="8" name="TextBox 7"/>
          <p:cNvSpPr txBox="1"/>
          <p:nvPr/>
        </p:nvSpPr>
        <p:spPr>
          <a:xfrm>
            <a:off x="3810000" y="5715000"/>
            <a:ext cx="1981200" cy="646331"/>
          </a:xfrm>
          <a:prstGeom prst="rect">
            <a:avLst/>
          </a:prstGeom>
          <a:noFill/>
        </p:spPr>
        <p:txBody>
          <a:bodyPr wrap="square" rtlCol="0">
            <a:spAutoFit/>
          </a:bodyPr>
          <a:lstStyle/>
          <a:p>
            <a:pPr fontAlgn="auto">
              <a:spcBef>
                <a:spcPts val="0"/>
              </a:spcBef>
              <a:spcAft>
                <a:spcPts val="0"/>
              </a:spcAft>
            </a:pPr>
            <a:r>
              <a:rPr lang="en-US" b="1" dirty="0">
                <a:solidFill>
                  <a:prstClr val="black"/>
                </a:solidFill>
                <a:latin typeface="Calibri"/>
              </a:rPr>
              <a:t>Eileen Sparling</a:t>
            </a:r>
            <a:endParaRPr lang="en-US" dirty="0">
              <a:solidFill>
                <a:prstClr val="black"/>
              </a:solidFill>
              <a:latin typeface="Calibri"/>
            </a:endParaRPr>
          </a:p>
          <a:p>
            <a:pPr fontAlgn="auto">
              <a:spcBef>
                <a:spcPts val="0"/>
              </a:spcBef>
              <a:spcAft>
                <a:spcPts val="0"/>
              </a:spcAft>
            </a:pPr>
            <a:endParaRPr lang="en-US" dirty="0">
              <a:solidFill>
                <a:prstClr val="black"/>
              </a:solidFill>
              <a:latin typeface="Calibri"/>
            </a:endParaRPr>
          </a:p>
        </p:txBody>
      </p:sp>
      <p:pic>
        <p:nvPicPr>
          <p:cNvPr id="13" name="Picture 2" descr="P:\CDC\Health and Disability SIG\2013 Annual Meeting\sparl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400" y="5334000"/>
            <a:ext cx="1250950" cy="12490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530426" y="978477"/>
            <a:ext cx="5384729" cy="1443133"/>
          </a:xfrm>
          <a:prstGeom prst="rect">
            <a:avLst/>
          </a:prstGeom>
          <a:noFill/>
          <a:ln>
            <a:solidFill>
              <a:schemeClr val="accent1"/>
            </a:solidFill>
          </a:ln>
        </p:spPr>
        <p:txBody>
          <a:bodyPr wrap="square" rtlCol="0">
            <a:spAutoFit/>
          </a:bodyPr>
          <a:lstStyle/>
          <a:p>
            <a:pPr fontAlgn="auto">
              <a:spcBef>
                <a:spcPts val="0"/>
              </a:spcBef>
              <a:spcAft>
                <a:spcPts val="0"/>
              </a:spcAft>
            </a:pPr>
            <a:endParaRPr lang="en-US" dirty="0">
              <a:solidFill>
                <a:prstClr val="black"/>
              </a:solidFill>
              <a:latin typeface="Calibri"/>
            </a:endParaRPr>
          </a:p>
        </p:txBody>
      </p:sp>
      <p:sp>
        <p:nvSpPr>
          <p:cNvPr id="16" name="TextBox 15"/>
          <p:cNvSpPr txBox="1"/>
          <p:nvPr/>
        </p:nvSpPr>
        <p:spPr>
          <a:xfrm>
            <a:off x="1538758" y="2421610"/>
            <a:ext cx="5376397" cy="1310806"/>
          </a:xfrm>
          <a:prstGeom prst="rect">
            <a:avLst/>
          </a:prstGeom>
          <a:noFill/>
          <a:ln>
            <a:solidFill>
              <a:schemeClr val="accent1"/>
            </a:solidFill>
          </a:ln>
        </p:spPr>
        <p:txBody>
          <a:bodyPr wrap="square" rtlCol="0">
            <a:spAutoFit/>
          </a:bodyPr>
          <a:lstStyle/>
          <a:p>
            <a:pPr fontAlgn="auto">
              <a:spcBef>
                <a:spcPts val="0"/>
              </a:spcBef>
              <a:spcAft>
                <a:spcPts val="0"/>
              </a:spcAft>
            </a:pPr>
            <a:endParaRPr lang="en-US" dirty="0">
              <a:solidFill>
                <a:prstClr val="black"/>
              </a:solidFill>
              <a:latin typeface="Calibri"/>
            </a:endParaRPr>
          </a:p>
        </p:txBody>
      </p:sp>
      <p:sp>
        <p:nvSpPr>
          <p:cNvPr id="17" name="TextBox 16"/>
          <p:cNvSpPr txBox="1"/>
          <p:nvPr/>
        </p:nvSpPr>
        <p:spPr>
          <a:xfrm>
            <a:off x="1546103" y="3773048"/>
            <a:ext cx="5369052" cy="1559560"/>
          </a:xfrm>
          <a:prstGeom prst="rect">
            <a:avLst/>
          </a:prstGeom>
          <a:noFill/>
          <a:ln>
            <a:solidFill>
              <a:schemeClr val="accent1"/>
            </a:solidFill>
          </a:ln>
        </p:spPr>
        <p:txBody>
          <a:bodyPr wrap="square" rtlCol="0">
            <a:spAutoFit/>
          </a:bodyPr>
          <a:lstStyle/>
          <a:p>
            <a:pPr fontAlgn="auto">
              <a:spcBef>
                <a:spcPts val="0"/>
              </a:spcBef>
              <a:spcAft>
                <a:spcPts val="0"/>
              </a:spcAft>
            </a:pPr>
            <a:endParaRPr lang="en-US" dirty="0">
              <a:solidFill>
                <a:prstClr val="black"/>
              </a:solidFill>
              <a:latin typeface="Calibri"/>
            </a:endParaRPr>
          </a:p>
        </p:txBody>
      </p:sp>
      <p:sp>
        <p:nvSpPr>
          <p:cNvPr id="18" name="TextBox 17"/>
          <p:cNvSpPr txBox="1"/>
          <p:nvPr/>
        </p:nvSpPr>
        <p:spPr>
          <a:xfrm>
            <a:off x="1546787" y="5334000"/>
            <a:ext cx="5387413" cy="1404328"/>
          </a:xfrm>
          <a:prstGeom prst="rect">
            <a:avLst/>
          </a:prstGeom>
          <a:noFill/>
          <a:ln>
            <a:solidFill>
              <a:schemeClr val="accent1"/>
            </a:solidFill>
          </a:ln>
        </p:spPr>
        <p:txBody>
          <a:bodyPr wrap="square" rtlCol="0">
            <a:spAutoFit/>
          </a:bodyPr>
          <a:lstStyle/>
          <a:p>
            <a:pPr fontAlgn="auto">
              <a:spcBef>
                <a:spcPts val="0"/>
              </a:spcBef>
              <a:spcAft>
                <a:spcPts val="0"/>
              </a:spcAft>
            </a:pPr>
            <a:endParaRPr lang="en-US" dirty="0">
              <a:solidFill>
                <a:prstClr val="black"/>
              </a:solidFill>
              <a:latin typeface="Calibri"/>
            </a:endParaRPr>
          </a:p>
        </p:txBody>
      </p:sp>
      <p:sp>
        <p:nvSpPr>
          <p:cNvPr id="2" name="TextBox 1"/>
          <p:cNvSpPr txBox="1"/>
          <p:nvPr/>
        </p:nvSpPr>
        <p:spPr>
          <a:xfrm>
            <a:off x="1219200" y="332145"/>
            <a:ext cx="6781800" cy="646331"/>
          </a:xfrm>
          <a:prstGeom prst="rect">
            <a:avLst/>
          </a:prstGeom>
          <a:noFill/>
        </p:spPr>
        <p:txBody>
          <a:bodyPr wrap="square" rtlCol="0">
            <a:spAutoFit/>
          </a:bodyPr>
          <a:lstStyle/>
          <a:p>
            <a:pPr algn="ctr"/>
            <a:r>
              <a:rPr lang="en-US" b="1" i="1" dirty="0"/>
              <a:t>Low Cost/No Cost Solutions for Health Activities </a:t>
            </a:r>
            <a:r>
              <a:rPr lang="en-US" b="1" i="1" dirty="0" smtClean="0"/>
              <a:t/>
            </a:r>
            <a:br>
              <a:rPr lang="en-US" b="1" i="1" dirty="0" smtClean="0"/>
            </a:br>
            <a:r>
              <a:rPr lang="en-US" b="1" i="1" dirty="0" smtClean="0"/>
              <a:t>In </a:t>
            </a:r>
            <a:r>
              <a:rPr lang="en-US" b="1" i="1" dirty="0"/>
              <a:t>Your UCEDD</a:t>
            </a:r>
            <a:endParaRPr lang="en-US" dirty="0"/>
          </a:p>
        </p:txBody>
      </p:sp>
    </p:spTree>
    <p:extLst>
      <p:ext uri="{BB962C8B-B14F-4D97-AF65-F5344CB8AC3E}">
        <p14:creationId xmlns:p14="http://schemas.microsoft.com/office/powerpoint/2010/main" val="3437224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7241" y="274638"/>
            <a:ext cx="8449518" cy="1143000"/>
          </a:xfrm>
        </p:spPr>
        <p:txBody>
          <a:bodyPr/>
          <a:lstStyle/>
          <a:p>
            <a:r>
              <a:rPr lang="en-US" dirty="0" smtClean="0"/>
              <a:t>What is the Disability and Health Data System (DHDS)?</a:t>
            </a:r>
            <a:br>
              <a:rPr lang="en-US" dirty="0" smtClean="0"/>
            </a:br>
            <a:endParaRPr lang="en-US" dirty="0"/>
          </a:p>
        </p:txBody>
      </p:sp>
      <p:sp>
        <p:nvSpPr>
          <p:cNvPr id="5" name="Content Placeholder 4"/>
          <p:cNvSpPr>
            <a:spLocks noGrp="1"/>
          </p:cNvSpPr>
          <p:nvPr>
            <p:ph idx="1"/>
          </p:nvPr>
        </p:nvSpPr>
        <p:spPr>
          <a:xfrm>
            <a:off x="324091" y="1333984"/>
            <a:ext cx="8542117" cy="4441784"/>
          </a:xfrm>
        </p:spPr>
        <p:txBody>
          <a:bodyPr/>
          <a:lstStyle/>
          <a:p>
            <a:r>
              <a:rPr lang="en-US" dirty="0" smtClean="0"/>
              <a:t>An interactive state level disability and health data tool developed and maintained by the CDC, Division of Human Development and Disability</a:t>
            </a:r>
          </a:p>
          <a:p>
            <a:endParaRPr lang="en-US" dirty="0" smtClean="0"/>
          </a:p>
          <a:p>
            <a:r>
              <a:rPr lang="en-US" dirty="0" smtClean="0"/>
              <a:t>An on-line system that allows comparisons of health </a:t>
            </a:r>
            <a:r>
              <a:rPr lang="en-US" dirty="0"/>
              <a:t>data </a:t>
            </a:r>
            <a:r>
              <a:rPr lang="en-US" dirty="0" smtClean="0"/>
              <a:t>for </a:t>
            </a:r>
            <a:r>
              <a:rPr lang="en-US" dirty="0"/>
              <a:t>adults with and without disabilities</a:t>
            </a:r>
          </a:p>
          <a:p>
            <a:pPr lvl="1"/>
            <a:r>
              <a:rPr lang="en-US" dirty="0"/>
              <a:t>Easy </a:t>
            </a:r>
            <a:r>
              <a:rPr lang="en-US" dirty="0" smtClean="0"/>
              <a:t>way to </a:t>
            </a:r>
            <a:r>
              <a:rPr lang="en-US" dirty="0"/>
              <a:t>identify differences in health between the two</a:t>
            </a:r>
          </a:p>
          <a:p>
            <a:pPr lvl="1"/>
            <a:r>
              <a:rPr lang="en-US" dirty="0" smtClean="0"/>
              <a:t>A starting </a:t>
            </a:r>
            <a:r>
              <a:rPr lang="en-US" dirty="0"/>
              <a:t>point for research, program development, </a:t>
            </a:r>
            <a:r>
              <a:rPr lang="en-US" dirty="0" smtClean="0"/>
              <a:t>and policy development</a:t>
            </a:r>
          </a:p>
          <a:p>
            <a:pPr lvl="1"/>
            <a:endParaRPr lang="en-US" dirty="0"/>
          </a:p>
          <a:p>
            <a:r>
              <a:rPr lang="en-US" dirty="0" smtClean="0"/>
              <a:t>A way to access timely, standardized, and reliable health data</a:t>
            </a:r>
          </a:p>
          <a:p>
            <a:pPr lvl="1"/>
            <a:r>
              <a:rPr lang="en-US" dirty="0" smtClean="0"/>
              <a:t>Allows for consistent comparison </a:t>
            </a:r>
          </a:p>
          <a:p>
            <a:pPr lvl="1"/>
            <a:r>
              <a:rPr lang="en-US" dirty="0" smtClean="0"/>
              <a:t>Is updated annually with most recent data</a:t>
            </a:r>
          </a:p>
          <a:p>
            <a:endParaRPr lang="en-US" dirty="0" smtClean="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6687" y="312516"/>
            <a:ext cx="8461095" cy="1143000"/>
          </a:xfrm>
        </p:spPr>
        <p:txBody>
          <a:bodyPr/>
          <a:lstStyle/>
          <a:p>
            <a:r>
              <a:rPr lang="en-US" dirty="0" smtClean="0"/>
              <a:t>Examples of Questions </a:t>
            </a:r>
            <a:r>
              <a:rPr lang="en-US" dirty="0"/>
              <a:t>T</a:t>
            </a:r>
            <a:r>
              <a:rPr lang="en-US" dirty="0" smtClean="0"/>
              <a:t>hat Can </a:t>
            </a:r>
            <a:r>
              <a:rPr lang="en-US" dirty="0"/>
              <a:t>B</a:t>
            </a:r>
            <a:r>
              <a:rPr lang="en-US" dirty="0" smtClean="0"/>
              <a:t>e Answered </a:t>
            </a:r>
            <a:r>
              <a:rPr lang="en-US" dirty="0"/>
              <a:t>U</a:t>
            </a:r>
            <a:r>
              <a:rPr lang="en-US" dirty="0" smtClean="0"/>
              <a:t>sing DHDS…</a:t>
            </a:r>
            <a:endParaRPr lang="en-US" dirty="0"/>
          </a:p>
        </p:txBody>
      </p:sp>
      <p:sp>
        <p:nvSpPr>
          <p:cNvPr id="5" name="Content Placeholder 4"/>
          <p:cNvSpPr>
            <a:spLocks noGrp="1"/>
          </p:cNvSpPr>
          <p:nvPr>
            <p:ph idx="1"/>
          </p:nvPr>
        </p:nvSpPr>
        <p:spPr>
          <a:xfrm>
            <a:off x="457200" y="1643232"/>
            <a:ext cx="8229600" cy="4542415"/>
          </a:xfrm>
        </p:spPr>
        <p:txBody>
          <a:bodyPr/>
          <a:lstStyle/>
          <a:p>
            <a:pPr>
              <a:spcBef>
                <a:spcPts val="0"/>
              </a:spcBef>
            </a:pPr>
            <a:r>
              <a:rPr lang="en-US" sz="2000" dirty="0" smtClean="0"/>
              <a:t>What </a:t>
            </a:r>
            <a:r>
              <a:rPr lang="en-US" sz="2000" dirty="0"/>
              <a:t>is the percentage of adults with disabilities in each state</a:t>
            </a:r>
            <a:r>
              <a:rPr lang="en-US" sz="2000" dirty="0" smtClean="0"/>
              <a:t>?</a:t>
            </a:r>
          </a:p>
          <a:p>
            <a:pPr>
              <a:spcBef>
                <a:spcPts val="0"/>
              </a:spcBef>
            </a:pPr>
            <a:endParaRPr lang="en-US" sz="2000" dirty="0"/>
          </a:p>
          <a:p>
            <a:pPr>
              <a:spcBef>
                <a:spcPts val="0"/>
              </a:spcBef>
            </a:pPr>
            <a:r>
              <a:rPr lang="en-US" sz="2000" dirty="0" smtClean="0"/>
              <a:t>What </a:t>
            </a:r>
            <a:r>
              <a:rPr lang="en-US" sz="2000" dirty="0"/>
              <a:t>state has the highest percentage of adults with disabilities who </a:t>
            </a:r>
            <a:r>
              <a:rPr lang="en-US" sz="2000" dirty="0" smtClean="0"/>
              <a:t>are current smokers?</a:t>
            </a:r>
          </a:p>
          <a:p>
            <a:pPr>
              <a:spcBef>
                <a:spcPts val="0"/>
              </a:spcBef>
            </a:pPr>
            <a:endParaRPr lang="en-US" sz="2000" dirty="0"/>
          </a:p>
          <a:p>
            <a:pPr>
              <a:spcBef>
                <a:spcPts val="0"/>
              </a:spcBef>
            </a:pPr>
            <a:r>
              <a:rPr lang="en-US" sz="2000" dirty="0"/>
              <a:t>What is the percentage of obesity among people with disabilities in each state, and how does that compare across age, sex, and race/ethnicity categories?</a:t>
            </a:r>
            <a:endParaRPr lang="en-US" sz="2000" dirty="0" smtClean="0"/>
          </a:p>
          <a:p>
            <a:pPr>
              <a:spcBef>
                <a:spcPts val="0"/>
              </a:spcBef>
            </a:pPr>
            <a:endParaRPr lang="en-US" sz="2000" dirty="0" smtClean="0"/>
          </a:p>
          <a:p>
            <a:pPr>
              <a:spcBef>
                <a:spcPts val="0"/>
              </a:spcBef>
            </a:pPr>
            <a:r>
              <a:rPr lang="en-US" sz="2000" dirty="0" smtClean="0"/>
              <a:t>How </a:t>
            </a:r>
            <a:r>
              <a:rPr lang="en-US" sz="2000" dirty="0"/>
              <a:t>is your state performing across a variety of health indicators, such as vaccine coverage and preventive services, for people with disabilities compared with people without disabilities</a:t>
            </a:r>
            <a:r>
              <a:rPr lang="en-US" sz="2000" dirty="0" smtClean="0"/>
              <a:t>?</a:t>
            </a:r>
          </a:p>
          <a:p>
            <a:pPr>
              <a:spcBef>
                <a:spcPts val="0"/>
              </a:spcBef>
            </a:pPr>
            <a:endParaRPr lang="en-US" sz="2000" dirty="0"/>
          </a:p>
          <a:p>
            <a:pPr>
              <a:spcBef>
                <a:spcPts val="0"/>
              </a:spcBef>
            </a:pPr>
            <a:r>
              <a:rPr lang="en-US" sz="2000" dirty="0" smtClean="0"/>
              <a:t>Many more…</a:t>
            </a:r>
          </a:p>
        </p:txBody>
      </p:sp>
    </p:spTree>
    <p:extLst>
      <p:ext uri="{BB962C8B-B14F-4D97-AF65-F5344CB8AC3E}">
        <p14:creationId xmlns:p14="http://schemas.microsoft.com/office/powerpoint/2010/main" val="2969755773"/>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Data are in DHDS?</a:t>
            </a:r>
            <a:br>
              <a:rPr lang="en-US" dirty="0" smtClean="0"/>
            </a:br>
            <a:endParaRPr lang="en-US" dirty="0"/>
          </a:p>
        </p:txBody>
      </p:sp>
      <p:sp>
        <p:nvSpPr>
          <p:cNvPr id="5" name="Content Placeholder 4"/>
          <p:cNvSpPr>
            <a:spLocks noGrp="1"/>
          </p:cNvSpPr>
          <p:nvPr>
            <p:ph idx="1"/>
          </p:nvPr>
        </p:nvSpPr>
        <p:spPr/>
        <p:txBody>
          <a:bodyPr/>
          <a:lstStyle/>
          <a:p>
            <a:r>
              <a:rPr lang="en-US" dirty="0" smtClean="0"/>
              <a:t>Behavioral Risk Factor Surveillance System (BRFSS) data</a:t>
            </a:r>
          </a:p>
          <a:p>
            <a:pPr lvl="1"/>
            <a:r>
              <a:rPr lang="en-US" dirty="0" smtClean="0"/>
              <a:t>2004 – 2011, updated annually</a:t>
            </a:r>
          </a:p>
          <a:p>
            <a:pPr lvl="1"/>
            <a:r>
              <a:rPr lang="en-US" dirty="0" smtClean="0"/>
              <a:t>Analyzed </a:t>
            </a:r>
            <a:r>
              <a:rPr lang="en-US" dirty="0"/>
              <a:t>to </a:t>
            </a:r>
            <a:r>
              <a:rPr lang="en-US" dirty="0" smtClean="0"/>
              <a:t>show data </a:t>
            </a:r>
            <a:r>
              <a:rPr lang="en-US" dirty="0"/>
              <a:t>by disability status</a:t>
            </a:r>
          </a:p>
          <a:p>
            <a:pPr lvl="2"/>
            <a:r>
              <a:rPr lang="en-US" dirty="0"/>
              <a:t>8 demographics</a:t>
            </a:r>
          </a:p>
          <a:p>
            <a:pPr lvl="2"/>
            <a:r>
              <a:rPr lang="en-US" dirty="0" smtClean="0"/>
              <a:t>62 health topics </a:t>
            </a:r>
          </a:p>
          <a:p>
            <a:endParaRPr lang="en-US" dirty="0"/>
          </a:p>
          <a:p>
            <a:r>
              <a:rPr lang="en-US" dirty="0" smtClean="0"/>
              <a:t>Psychological distress status information</a:t>
            </a:r>
          </a:p>
          <a:p>
            <a:endParaRPr lang="en-US" dirty="0" smtClean="0"/>
          </a:p>
          <a:p>
            <a:r>
              <a:rPr lang="en-US" dirty="0" smtClean="0"/>
              <a:t>Disability-associated health care expenditures</a:t>
            </a:r>
          </a:p>
        </p:txBody>
      </p:sp>
      <p:sp>
        <p:nvSpPr>
          <p:cNvPr id="7" name="Text Placeholder 6"/>
          <p:cNvSpPr>
            <a:spLocks noGrp="1"/>
          </p:cNvSpPr>
          <p:nvPr>
            <p:ph type="body" sz="quarter" idx="11"/>
          </p:nvPr>
        </p:nvSpPr>
        <p:spPr/>
        <p:txBody>
          <a:bodyPr/>
          <a:lstStyle/>
          <a:p>
            <a:r>
              <a:rPr lang="en-US" dirty="0" smtClean="0"/>
              <a:t>* Citations, references, and credits</a:t>
            </a:r>
          </a:p>
        </p:txBody>
      </p:sp>
    </p:spTree>
    <p:extLst>
      <p:ext uri="{BB962C8B-B14F-4D97-AF65-F5344CB8AC3E}">
        <p14:creationId xmlns:p14="http://schemas.microsoft.com/office/powerpoint/2010/main" val="182918454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Health </a:t>
            </a:r>
            <a:r>
              <a:rPr lang="en-US" dirty="0"/>
              <a:t>D</a:t>
            </a:r>
            <a:r>
              <a:rPr lang="en-US" dirty="0" smtClean="0"/>
              <a:t>ata are in DHDS?</a:t>
            </a:r>
            <a:br>
              <a:rPr lang="en-US" dirty="0" smtClean="0"/>
            </a:br>
            <a:endParaRPr lang="en-US" dirty="0"/>
          </a:p>
        </p:txBody>
      </p:sp>
      <p:sp>
        <p:nvSpPr>
          <p:cNvPr id="5" name="Content Placeholder 4"/>
          <p:cNvSpPr>
            <a:spLocks noGrp="1"/>
          </p:cNvSpPr>
          <p:nvPr>
            <p:ph idx="1"/>
          </p:nvPr>
        </p:nvSpPr>
        <p:spPr/>
        <p:txBody>
          <a:bodyPr/>
          <a:lstStyle/>
          <a:p>
            <a:r>
              <a:rPr lang="en-US" dirty="0" smtClean="0"/>
              <a:t>62 indicators</a:t>
            </a:r>
          </a:p>
          <a:p>
            <a:endParaRPr lang="en-US" dirty="0" smtClean="0"/>
          </a:p>
          <a:p>
            <a:r>
              <a:rPr lang="en-US" dirty="0" smtClean="0"/>
              <a:t>Organized into 7 categories:</a:t>
            </a:r>
          </a:p>
          <a:p>
            <a:pPr lvl="1"/>
            <a:r>
              <a:rPr lang="en-US" dirty="0" smtClean="0"/>
              <a:t>Health Risks &amp; Behaviors</a:t>
            </a:r>
          </a:p>
          <a:p>
            <a:pPr lvl="1"/>
            <a:r>
              <a:rPr lang="en-US" dirty="0" smtClean="0"/>
              <a:t>Prevention &amp; Screenings</a:t>
            </a:r>
          </a:p>
          <a:p>
            <a:pPr lvl="1"/>
            <a:r>
              <a:rPr lang="en-US" dirty="0" smtClean="0"/>
              <a:t>Barriers &amp; Costs of Health Care</a:t>
            </a:r>
          </a:p>
          <a:p>
            <a:pPr lvl="1"/>
            <a:r>
              <a:rPr lang="en-US" dirty="0" smtClean="0"/>
              <a:t>General Health Conditions</a:t>
            </a:r>
          </a:p>
          <a:p>
            <a:pPr lvl="1"/>
            <a:r>
              <a:rPr lang="en-US" dirty="0" smtClean="0"/>
              <a:t>Chronic Conditions</a:t>
            </a:r>
          </a:p>
          <a:p>
            <a:pPr lvl="1"/>
            <a:r>
              <a:rPr lang="en-US" dirty="0" smtClean="0"/>
              <a:t>Injuries</a:t>
            </a:r>
          </a:p>
          <a:p>
            <a:pPr lvl="1"/>
            <a:r>
              <a:rPr lang="en-US" dirty="0" smtClean="0"/>
              <a:t>Mental &amp; Emotional Health</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888" y="1006997"/>
            <a:ext cx="4328671" cy="5851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8834" y="2801072"/>
            <a:ext cx="3125165" cy="4056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2606324"/>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to View </a:t>
            </a:r>
            <a:r>
              <a:rPr lang="en-US" dirty="0"/>
              <a:t>D</a:t>
            </a:r>
            <a:r>
              <a:rPr lang="en-US" dirty="0" smtClean="0"/>
              <a:t>ata in DHDS </a:t>
            </a:r>
            <a:r>
              <a:rPr lang="en-US" dirty="0"/>
              <a:t>?</a:t>
            </a:r>
            <a:r>
              <a:rPr lang="en-US" dirty="0" smtClean="0"/>
              <a:t/>
            </a:r>
            <a:br>
              <a:rPr lang="en-US" dirty="0" smtClean="0"/>
            </a:br>
            <a:endParaRPr lang="en-US" dirty="0"/>
          </a:p>
        </p:txBody>
      </p:sp>
      <p:sp>
        <p:nvSpPr>
          <p:cNvPr id="5" name="Content Placeholder 4"/>
          <p:cNvSpPr>
            <a:spLocks noGrp="1"/>
          </p:cNvSpPr>
          <p:nvPr>
            <p:ph idx="1"/>
          </p:nvPr>
        </p:nvSpPr>
        <p:spPr/>
        <p:txBody>
          <a:bodyPr/>
          <a:lstStyle/>
          <a:p>
            <a:r>
              <a:rPr lang="en-US" dirty="0" smtClean="0"/>
              <a:t>Maps &amp; Data Tables </a:t>
            </a:r>
          </a:p>
          <a:p>
            <a:pPr lvl="1"/>
            <a:r>
              <a:rPr lang="en-US" dirty="0" smtClean="0"/>
              <a:t>Data by topic</a:t>
            </a:r>
          </a:p>
          <a:p>
            <a:pPr lvl="1"/>
            <a:r>
              <a:rPr lang="en-US" dirty="0" smtClean="0"/>
              <a:t>View </a:t>
            </a:r>
            <a:r>
              <a:rPr lang="en-US" dirty="0"/>
              <a:t>a single indicator at a time for all states in an interactive map or data </a:t>
            </a:r>
            <a:r>
              <a:rPr lang="en-US" dirty="0" smtClean="0"/>
              <a:t>table</a:t>
            </a:r>
          </a:p>
          <a:p>
            <a:pPr lvl="1"/>
            <a:endParaRPr lang="en-US" dirty="0" smtClean="0"/>
          </a:p>
          <a:p>
            <a:r>
              <a:rPr lang="en-US" dirty="0" smtClean="0"/>
              <a:t>State Profiles </a:t>
            </a:r>
          </a:p>
          <a:p>
            <a:pPr lvl="1"/>
            <a:r>
              <a:rPr lang="en-US" dirty="0" smtClean="0"/>
              <a:t>Data by state</a:t>
            </a:r>
          </a:p>
          <a:p>
            <a:pPr lvl="1"/>
            <a:r>
              <a:rPr lang="en-US" dirty="0" smtClean="0"/>
              <a:t>View data for one state across multiple indicators</a:t>
            </a:r>
          </a:p>
          <a:p>
            <a:endParaRPr lang="en-US" dirty="0" smtClean="0"/>
          </a:p>
        </p:txBody>
      </p:sp>
    </p:spTree>
    <p:extLst>
      <p:ext uri="{BB962C8B-B14F-4D97-AF65-F5344CB8AC3E}">
        <p14:creationId xmlns:p14="http://schemas.microsoft.com/office/powerpoint/2010/main" val="1829184542"/>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DHDS Maps</a:t>
            </a:r>
          </a:p>
        </p:txBody>
      </p:sp>
      <p:sp>
        <p:nvSpPr>
          <p:cNvPr id="5" name="Content Placeholder 4"/>
          <p:cNvSpPr>
            <a:spLocks noGrp="1"/>
          </p:cNvSpPr>
          <p:nvPr>
            <p:ph idx="1"/>
          </p:nvPr>
        </p:nvSpPr>
        <p:spPr/>
        <p:txBody>
          <a:bodyPr/>
          <a:lstStyle/>
          <a:p>
            <a:r>
              <a:rPr lang="en-US" dirty="0"/>
              <a:t>The Interactive Map is useful if you want to visually explore data values about one indicator for all areas. You can easily identify </a:t>
            </a:r>
            <a:r>
              <a:rPr lang="en-US"/>
              <a:t>your </a:t>
            </a:r>
            <a:r>
              <a:rPr lang="en-US" smtClean="0"/>
              <a:t>state’s </a:t>
            </a:r>
            <a:r>
              <a:rPr lang="en-US" dirty="0"/>
              <a:t>performance and compare it to others.</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1993" y="3352800"/>
            <a:ext cx="544001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3357982"/>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DHDS Maps</a:t>
            </a:r>
          </a:p>
        </p:txBody>
      </p:sp>
      <p:sp>
        <p:nvSpPr>
          <p:cNvPr id="5" name="Content Placeholder 4"/>
          <p:cNvSpPr>
            <a:spLocks noGrp="1"/>
          </p:cNvSpPr>
          <p:nvPr>
            <p:ph idx="1"/>
          </p:nvPr>
        </p:nvSpPr>
        <p:spPr/>
        <p:txBody>
          <a:bodyPr/>
          <a:lstStyle/>
          <a:p>
            <a:r>
              <a:rPr lang="en-US" dirty="0"/>
              <a:t>The Interactive Comparison Map is useful if you want to visually compare two pieces of information about one indicator for all areas, and view both pieces of data side by side in a table. </a:t>
            </a: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1992" y="3429000"/>
            <a:ext cx="5440016"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4993345"/>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DHDS Data Tables</a:t>
            </a:r>
          </a:p>
        </p:txBody>
      </p:sp>
      <p:sp>
        <p:nvSpPr>
          <p:cNvPr id="5" name="Content Placeholder 4"/>
          <p:cNvSpPr>
            <a:spLocks noGrp="1"/>
          </p:cNvSpPr>
          <p:nvPr>
            <p:ph idx="1"/>
          </p:nvPr>
        </p:nvSpPr>
        <p:spPr/>
        <p:txBody>
          <a:bodyPr/>
          <a:lstStyle/>
          <a:p>
            <a:r>
              <a:rPr lang="en-US" dirty="0"/>
              <a:t>The Data Table (customizable) can be customized to include specific pieces of data for the selected indicator, including response levels, years, and associated data. </a:t>
            </a:r>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3505200"/>
            <a:ext cx="4648200" cy="2519702"/>
          </a:xfrm>
          <a:prstGeom prst="rect">
            <a:avLst/>
          </a:prstGeom>
          <a:noFill/>
          <a:ln w="9525" cap="sq">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8661034"/>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DHDS State Profiles</a:t>
            </a:r>
            <a:endParaRPr lang="en-US" dirty="0"/>
          </a:p>
        </p:txBody>
      </p:sp>
      <p:sp>
        <p:nvSpPr>
          <p:cNvPr id="3" name="Content Placeholder 2"/>
          <p:cNvSpPr>
            <a:spLocks noGrp="1"/>
          </p:cNvSpPr>
          <p:nvPr>
            <p:ph idx="1"/>
          </p:nvPr>
        </p:nvSpPr>
        <p:spPr/>
        <p:txBody>
          <a:bodyPr/>
          <a:lstStyle/>
          <a:p>
            <a:r>
              <a:rPr lang="en-US" dirty="0"/>
              <a:t>State Profiles </a:t>
            </a:r>
            <a:r>
              <a:rPr lang="en-US" dirty="0" smtClean="0"/>
              <a:t> are good to show </a:t>
            </a:r>
            <a:r>
              <a:rPr lang="en-US" dirty="0"/>
              <a:t>data by </a:t>
            </a:r>
            <a:r>
              <a:rPr lang="en-US" dirty="0" smtClean="0"/>
              <a:t>state.   You can view data for many </a:t>
            </a:r>
            <a:r>
              <a:rPr lang="en-US" dirty="0"/>
              <a:t>health topics at one </a:t>
            </a:r>
            <a:r>
              <a:rPr lang="en-US" dirty="0" smtClean="0"/>
              <a:t>time </a:t>
            </a:r>
            <a:r>
              <a:rPr lang="en-US" dirty="0"/>
              <a:t>for </a:t>
            </a:r>
            <a:r>
              <a:rPr lang="en-US" dirty="0" smtClean="0"/>
              <a:t>your state, comparing adults with and without disability.</a:t>
            </a:r>
            <a:endParaRPr lang="en-US" dirty="0"/>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759926"/>
            <a:ext cx="4572000" cy="3717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836607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DHDS Demo</a:t>
            </a:r>
            <a:br>
              <a:rPr lang="en-US" dirty="0" smtClean="0"/>
            </a:br>
            <a:r>
              <a:rPr lang="en-US" dirty="0">
                <a:hlinkClick r:id="rId3"/>
              </a:rPr>
              <a:t>http://</a:t>
            </a:r>
            <a:r>
              <a:rPr lang="en-US" dirty="0" smtClean="0">
                <a:hlinkClick r:id="rId3"/>
              </a:rPr>
              <a:t>dhds.cdc.gov/</a:t>
            </a:r>
            <a:endParaRPr lang="en-US" u="sng" dirty="0">
              <a:solidFill>
                <a:srgbClr val="0000FF"/>
              </a:solidFill>
            </a:endParaRPr>
          </a:p>
        </p:txBody>
      </p:sp>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8" y="1916113"/>
            <a:ext cx="5303837" cy="30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5488564"/>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47800"/>
            <a:ext cx="8229600" cy="2209800"/>
          </a:xfrm>
        </p:spPr>
        <p:txBody>
          <a:bodyPr/>
          <a:lstStyle/>
          <a:p>
            <a:pPr>
              <a:lnSpc>
                <a:spcPts val="4000"/>
              </a:lnSpc>
              <a:spcAft>
                <a:spcPts val="600"/>
              </a:spcAft>
            </a:pPr>
            <a:r>
              <a:rPr lang="en-US" sz="3600" dirty="0" smtClean="0"/>
              <a:t>Low Cost/No Cost Solutions for Health Activities in Your University Center for Excellence in Developmental Disabilities (UCEDD)</a:t>
            </a:r>
            <a:br>
              <a:rPr lang="en-US" sz="3600" dirty="0" smtClean="0"/>
            </a:br>
            <a:r>
              <a:rPr lang="en-US" sz="3600" dirty="0" smtClean="0"/>
              <a:t/>
            </a:r>
            <a:br>
              <a:rPr lang="en-US" sz="3600" dirty="0" smtClean="0"/>
            </a:br>
            <a:r>
              <a:rPr lang="en-US" sz="3600" i="1" dirty="0" smtClean="0"/>
              <a:t>Surveillance Tools</a:t>
            </a:r>
            <a:r>
              <a:rPr lang="en-US" sz="3600" dirty="0" smtClean="0"/>
              <a:t/>
            </a:r>
            <a:br>
              <a:rPr lang="en-US" sz="3600" dirty="0" smtClean="0"/>
            </a:br>
            <a:endParaRPr lang="en-US" sz="3600" dirty="0"/>
          </a:p>
        </p:txBody>
      </p:sp>
      <p:sp>
        <p:nvSpPr>
          <p:cNvPr id="3" name="Text Placeholder 2"/>
          <p:cNvSpPr>
            <a:spLocks noGrp="1"/>
          </p:cNvSpPr>
          <p:nvPr>
            <p:ph type="body" sz="quarter" idx="10"/>
          </p:nvPr>
        </p:nvSpPr>
        <p:spPr>
          <a:xfrm>
            <a:off x="1417898" y="4583844"/>
            <a:ext cx="6400800" cy="1295400"/>
          </a:xfrm>
        </p:spPr>
        <p:txBody>
          <a:bodyPr/>
          <a:lstStyle/>
          <a:p>
            <a:r>
              <a:rPr lang="en-US" b="1" dirty="0" smtClean="0"/>
              <a:t>Michael H. Fox, Sc.D.</a:t>
            </a:r>
          </a:p>
          <a:p>
            <a:r>
              <a:rPr lang="en-US" b="1" dirty="0" smtClean="0"/>
              <a:t>Acting Director</a:t>
            </a:r>
          </a:p>
          <a:p>
            <a:r>
              <a:rPr lang="en-US" b="1" dirty="0" smtClean="0"/>
              <a:t>Division of Human Development and Disability</a:t>
            </a:r>
          </a:p>
          <a:p>
            <a:r>
              <a:rPr lang="en-US" b="1" dirty="0" smtClean="0"/>
              <a:t>Centers for Disease Control and Prevention</a:t>
            </a:r>
          </a:p>
          <a:p>
            <a:r>
              <a:rPr lang="en-US" b="1" dirty="0" smtClean="0"/>
              <a:t>November 19</a:t>
            </a:r>
            <a:r>
              <a:rPr lang="en-US" b="1" baseline="30000" dirty="0" smtClean="0"/>
              <a:t>th</a:t>
            </a:r>
            <a:r>
              <a:rPr lang="en-US" b="1" dirty="0" smtClean="0"/>
              <a:t>, 2013</a:t>
            </a:r>
          </a:p>
          <a:p>
            <a:endParaRPr lang="en-US" dirty="0">
              <a:latin typeface="Calibri" pitchFamily="34" charset="0"/>
            </a:endParaRPr>
          </a:p>
        </p:txBody>
      </p:sp>
      <p:pic>
        <p:nvPicPr>
          <p:cNvPr id="7" name="Picture 6" descr="Logos of the United States Department of Health and Human Services and Centers for Disease Control and Prevention"/>
          <p:cNvPicPr>
            <a:picLocks noChangeAspect="1"/>
          </p:cNvPicPr>
          <p:nvPr/>
        </p:nvPicPr>
        <p:blipFill>
          <a:blip r:embed="rId3" cstate="print"/>
          <a:stretch>
            <a:fillRect/>
          </a:stretch>
        </p:blipFill>
        <p:spPr>
          <a:xfrm>
            <a:off x="152400" y="6515100"/>
            <a:ext cx="190500" cy="190500"/>
          </a:xfrm>
          <a:prstGeom prst="rect">
            <a:avLst/>
          </a:prstGeom>
        </p:spPr>
      </p:pic>
      <p:sp>
        <p:nvSpPr>
          <p:cNvPr id="8" name="Text Placeholder 7"/>
          <p:cNvSpPr txBox="1">
            <a:spLocks/>
          </p:cNvSpPr>
          <p:nvPr/>
        </p:nvSpPr>
        <p:spPr>
          <a:xfrm>
            <a:off x="2286000" y="6272784"/>
            <a:ext cx="5105400" cy="182880"/>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rgbClr val="0000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r>
              <a:rPr lang="en-US" dirty="0" smtClean="0">
                <a:latin typeface="Calibri" pitchFamily="34" charset="0"/>
              </a:rPr>
              <a:t>National Center on Birth Defects and Developmental Disabilities</a:t>
            </a:r>
            <a:endParaRPr lang="en-US" dirty="0">
              <a:latin typeface="Calibri" pitchFamily="34" charset="0"/>
            </a:endParaRPr>
          </a:p>
        </p:txBody>
      </p:sp>
      <p:sp>
        <p:nvSpPr>
          <p:cNvPr id="9" name="Text Placeholder 5"/>
          <p:cNvSpPr txBox="1">
            <a:spLocks/>
          </p:cNvSpPr>
          <p:nvPr/>
        </p:nvSpPr>
        <p:spPr>
          <a:xfrm>
            <a:off x="2286000" y="6455664"/>
            <a:ext cx="5105400" cy="228600"/>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rgbClr val="0000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r>
              <a:rPr lang="en-US" dirty="0">
                <a:solidFill>
                  <a:srgbClr val="333333"/>
                </a:solidFill>
                <a:latin typeface="Calibri" pitchFamily="34" charset="0"/>
              </a:rPr>
              <a:t>Division of Human Development and Disability</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Quick Steps to View </a:t>
            </a:r>
            <a:r>
              <a:rPr lang="en-US" i="1" dirty="0"/>
              <a:t>Y</a:t>
            </a:r>
            <a:r>
              <a:rPr lang="en-US" i="1" dirty="0" smtClean="0"/>
              <a:t>our</a:t>
            </a:r>
            <a:r>
              <a:rPr lang="en-US" dirty="0" smtClean="0"/>
              <a:t> </a:t>
            </a:r>
            <a:r>
              <a:rPr lang="en-US" dirty="0"/>
              <a:t>S</a:t>
            </a:r>
            <a:r>
              <a:rPr lang="en-US" dirty="0" smtClean="0"/>
              <a:t>tate DHDS Health Overview</a:t>
            </a:r>
            <a:endParaRPr lang="en-US" dirty="0"/>
          </a:p>
        </p:txBody>
      </p:sp>
      <p:sp>
        <p:nvSpPr>
          <p:cNvPr id="5" name="Content Placeholder 4"/>
          <p:cNvSpPr>
            <a:spLocks noGrp="1"/>
          </p:cNvSpPr>
          <p:nvPr>
            <p:ph idx="1"/>
          </p:nvPr>
        </p:nvSpPr>
        <p:spPr/>
        <p:txBody>
          <a:bodyPr/>
          <a:lstStyle/>
          <a:p>
            <a:r>
              <a:rPr lang="en-US" dirty="0" smtClean="0"/>
              <a:t>Go to URL: dhds.cdc.gov</a:t>
            </a:r>
          </a:p>
          <a:p>
            <a:r>
              <a:rPr lang="en-US" dirty="0" smtClean="0"/>
              <a:t>On </a:t>
            </a:r>
            <a:r>
              <a:rPr lang="en-US" dirty="0"/>
              <a:t>the home </a:t>
            </a:r>
            <a:r>
              <a:rPr lang="en-US" dirty="0" smtClean="0"/>
              <a:t>page find the ‘Health Overview’ link </a:t>
            </a:r>
          </a:p>
          <a:p>
            <a:r>
              <a:rPr lang="en-US" dirty="0" smtClean="0">
                <a:latin typeface="Calibri" pitchFamily="34" charset="0"/>
              </a:rPr>
              <a:t>Click ‘Health Overview’</a:t>
            </a:r>
          </a:p>
          <a:p>
            <a:r>
              <a:rPr lang="en-US" dirty="0" smtClean="0"/>
              <a:t>Click the arrow on the ‘Choose an area...’ drop down</a:t>
            </a:r>
          </a:p>
          <a:p>
            <a:r>
              <a:rPr lang="en-US" dirty="0" smtClean="0">
                <a:latin typeface="Calibri" pitchFamily="34" charset="0"/>
              </a:rPr>
              <a:t>Click on your state to load profile </a:t>
            </a:r>
          </a:p>
          <a:p>
            <a:r>
              <a:rPr lang="en-US" dirty="0" smtClean="0"/>
              <a:t>Scroll to view, print PDF, or email the page URL</a:t>
            </a:r>
            <a:endParaRPr lang="en-US" dirty="0" smtClean="0">
              <a:latin typeface="Calibri" pitchFamily="34" charset="0"/>
            </a:endParaRPr>
          </a:p>
        </p:txBody>
      </p:sp>
      <p:sp>
        <p:nvSpPr>
          <p:cNvPr id="7" name="Text Placeholder 6"/>
          <p:cNvSpPr>
            <a:spLocks noGrp="1"/>
          </p:cNvSpPr>
          <p:nvPr>
            <p:ph type="body" sz="quarter" idx="11"/>
          </p:nvPr>
        </p:nvSpPr>
        <p:spPr/>
        <p:txBody>
          <a:bodyPr/>
          <a:lstStyle/>
          <a:p>
            <a:r>
              <a:rPr lang="en-US" dirty="0" smtClean="0"/>
              <a:t>* Citations, references, and credits</a:t>
            </a:r>
          </a:p>
        </p:txBody>
      </p:sp>
    </p:spTree>
    <p:extLst>
      <p:ext uri="{BB962C8B-B14F-4D97-AF65-F5344CB8AC3E}">
        <p14:creationId xmlns:p14="http://schemas.microsoft.com/office/powerpoint/2010/main" val="2427666460"/>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What About Kids? </a:t>
            </a:r>
            <a:endParaRPr lang="en-US" sz="3600" dirty="0"/>
          </a:p>
        </p:txBody>
      </p:sp>
      <p:sp>
        <p:nvSpPr>
          <p:cNvPr id="4" name="Text Placeholder 3"/>
          <p:cNvSpPr>
            <a:spLocks noGrp="1"/>
          </p:cNvSpPr>
          <p:nvPr>
            <p:ph type="body" sz="quarter" idx="11"/>
          </p:nvPr>
        </p:nvSpPr>
        <p:spPr/>
        <p:txBody>
          <a:bodyPr/>
          <a:lstStyle/>
          <a:p>
            <a:r>
              <a:rPr lang="en-US" sz="1600" b="1" dirty="0"/>
              <a:t>http://childhealthdata.org/docs/default-document-library/ns-cshcn-fast-facts-2009.pdf</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6218" y="1663847"/>
            <a:ext cx="8576840" cy="4063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4030127"/>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Prevalence and More at State Level</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6997" y="1600200"/>
            <a:ext cx="7326775" cy="4191000"/>
          </a:xfrm>
        </p:spPr>
      </p:pic>
      <p:sp>
        <p:nvSpPr>
          <p:cNvPr id="4" name="Text Placeholder 3"/>
          <p:cNvSpPr>
            <a:spLocks noGrp="1"/>
          </p:cNvSpPr>
          <p:nvPr>
            <p:ph type="body" sz="quarter" idx="11"/>
          </p:nvPr>
        </p:nvSpPr>
        <p:spPr/>
        <p:txBody>
          <a:bodyPr/>
          <a:lstStyle/>
          <a:p>
            <a:r>
              <a:rPr lang="en-US" sz="1800" b="1" dirty="0">
                <a:hlinkClick r:id="rId3"/>
              </a:rPr>
              <a:t>http://childhealthdata.org/browse/survey</a:t>
            </a:r>
            <a:endParaRPr lang="en-US" sz="1800" b="1" dirty="0"/>
          </a:p>
        </p:txBody>
      </p:sp>
    </p:spTree>
    <p:extLst>
      <p:ext uri="{BB962C8B-B14F-4D97-AF65-F5344CB8AC3E}">
        <p14:creationId xmlns:p14="http://schemas.microsoft.com/office/powerpoint/2010/main" val="2785145523"/>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0116" y="2950064"/>
            <a:ext cx="5173884" cy="3490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How Can I Get Low Cost Data at the Community Level Targeting People with I/DD and Other Disabilities?</a:t>
            </a:r>
            <a:endParaRPr lang="en-US" dirty="0"/>
          </a:p>
        </p:txBody>
      </p:sp>
      <p:sp>
        <p:nvSpPr>
          <p:cNvPr id="3" name="Content Placeholder 2"/>
          <p:cNvSpPr>
            <a:spLocks noGrp="1"/>
          </p:cNvSpPr>
          <p:nvPr>
            <p:ph idx="1"/>
          </p:nvPr>
        </p:nvSpPr>
        <p:spPr/>
        <p:txBody>
          <a:bodyPr/>
          <a:lstStyle/>
          <a:p>
            <a:r>
              <a:rPr lang="en-US" b="0" dirty="0" smtClean="0">
                <a:solidFill>
                  <a:srgbClr val="333333"/>
                </a:solidFill>
              </a:rPr>
              <a:t>Consider collecting it yourself using a Community Concerns Reporting Survey</a:t>
            </a:r>
            <a:endParaRPr lang="en-US" dirty="0" smtClean="0">
              <a:hlinkClick r:id="rId3"/>
            </a:endParaRPr>
          </a:p>
          <a:p>
            <a:r>
              <a:rPr lang="en-US" dirty="0" smtClean="0">
                <a:solidFill>
                  <a:srgbClr val="333333"/>
                </a:solidFill>
                <a:hlinkClick r:id="rId3"/>
              </a:rPr>
              <a:t>http</a:t>
            </a:r>
            <a:r>
              <a:rPr lang="en-US" dirty="0">
                <a:solidFill>
                  <a:srgbClr val="333333"/>
                </a:solidFill>
                <a:hlinkClick r:id="rId3"/>
              </a:rPr>
              <a:t>://</a:t>
            </a:r>
            <a:r>
              <a:rPr lang="en-US" dirty="0" smtClean="0">
                <a:solidFill>
                  <a:srgbClr val="333333"/>
                </a:solidFill>
                <a:hlinkClick r:id="rId3"/>
              </a:rPr>
              <a:t>www.ilru.org/html/training/webcasts/handouts/2013/08-15-CIL-NET/081513_presentation.pdf</a:t>
            </a:r>
            <a:endParaRPr lang="en-US" dirty="0" smtClean="0">
              <a:solidFill>
                <a:srgbClr val="333333"/>
              </a:solidFill>
            </a:endParaRPr>
          </a:p>
          <a:p>
            <a:endParaRPr lang="en-US" dirty="0"/>
          </a:p>
        </p:txBody>
      </p:sp>
      <p:sp>
        <p:nvSpPr>
          <p:cNvPr id="4" name="Text Placeholder 3"/>
          <p:cNvSpPr>
            <a:spLocks noGrp="1"/>
          </p:cNvSpPr>
          <p:nvPr>
            <p:ph type="body" sz="quarter" idx="11"/>
          </p:nvPr>
        </p:nvSpPr>
        <p:spPr/>
        <p:txBody>
          <a:bodyPr/>
          <a:lstStyle/>
          <a:p>
            <a:endParaRPr lang="en-US" dirty="0"/>
          </a:p>
        </p:txBody>
      </p:sp>
      <p:pic>
        <p:nvPicPr>
          <p:cNvPr id="5" name="Picture 2"/>
          <p:cNvPicPr>
            <a:picLocks noChangeAspect="1" noChangeArrowheads="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440821" y="3967650"/>
            <a:ext cx="3772363" cy="2781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8883946"/>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610600" cy="1752600"/>
          </a:xfrm>
        </p:spPr>
        <p:txBody>
          <a:bodyPr>
            <a:normAutofit fontScale="90000"/>
          </a:bodyPr>
          <a:lstStyle/>
          <a:p>
            <a:r>
              <a:rPr lang="en-US" sz="3600" b="1" dirty="0" smtClean="0"/>
              <a:t>How to Best Assess Community  Concerns Related to Health Equity for People with Disabilities?</a:t>
            </a:r>
            <a:br>
              <a:rPr lang="en-US" sz="3600" b="1" dirty="0" smtClean="0"/>
            </a:br>
            <a:r>
              <a:rPr lang="en-US" sz="3100" b="1" i="1" dirty="0" smtClean="0"/>
              <a:t>Developing a Concerns Inventory</a:t>
            </a:r>
            <a:r>
              <a:rPr lang="en-US" sz="2800" b="1" i="1" dirty="0" smtClean="0"/>
              <a:t/>
            </a:r>
            <a:br>
              <a:rPr lang="en-US" sz="2800" b="1" i="1" dirty="0" smtClean="0"/>
            </a:br>
            <a:r>
              <a:rPr lang="en-US" sz="1600" b="1" u="sng" dirty="0" smtClean="0">
                <a:solidFill>
                  <a:srgbClr val="FFFF00"/>
                </a:solidFill>
                <a:hlinkClick r:id="rId2"/>
              </a:rPr>
              <a:t>http</a:t>
            </a:r>
            <a:r>
              <a:rPr lang="en-US" sz="1600" b="1" u="sng" dirty="0">
                <a:solidFill>
                  <a:srgbClr val="FFFF00"/>
                </a:solidFill>
                <a:hlinkClick r:id="rId2"/>
              </a:rPr>
              <a:t>://ctb.ku.edu/en/tablecontents/section_1045.htm</a:t>
            </a:r>
            <a:endParaRPr lang="en-US" sz="1600" b="1" dirty="0">
              <a:solidFill>
                <a:srgbClr val="FFFF00"/>
              </a:solidFill>
            </a:endParaRPr>
          </a:p>
        </p:txBody>
      </p:sp>
      <p:sp>
        <p:nvSpPr>
          <p:cNvPr id="4" name="Content Placeholder 3"/>
          <p:cNvSpPr>
            <a:spLocks noGrp="1"/>
          </p:cNvSpPr>
          <p:nvPr>
            <p:ph idx="1"/>
          </p:nvPr>
        </p:nvSpPr>
        <p:spPr>
          <a:xfrm>
            <a:off x="304800" y="2895600"/>
            <a:ext cx="8534400" cy="3733800"/>
          </a:xfrm>
        </p:spPr>
        <p:txBody>
          <a:bodyPr>
            <a:normAutofit fontScale="70000" lnSpcReduction="20000"/>
          </a:bodyPr>
          <a:lstStyle/>
          <a:p>
            <a:r>
              <a:rPr lang="en-US" dirty="0" smtClean="0">
                <a:solidFill>
                  <a:srgbClr val="333333"/>
                </a:solidFill>
              </a:rPr>
              <a:t>Concerns inventories are a form of community assessment in which people are asked to identify the </a:t>
            </a:r>
            <a:r>
              <a:rPr lang="en-US" i="1" dirty="0" smtClean="0">
                <a:solidFill>
                  <a:srgbClr val="333333"/>
                </a:solidFill>
              </a:rPr>
              <a:t>most important </a:t>
            </a:r>
            <a:r>
              <a:rPr lang="en-US" dirty="0" smtClean="0">
                <a:solidFill>
                  <a:srgbClr val="333333"/>
                </a:solidFill>
              </a:rPr>
              <a:t>issues facing their community in a given area and </a:t>
            </a:r>
            <a:r>
              <a:rPr lang="en-US" i="1" dirty="0" smtClean="0">
                <a:solidFill>
                  <a:srgbClr val="333333"/>
                </a:solidFill>
              </a:rPr>
              <a:t>how satisfied </a:t>
            </a:r>
            <a:r>
              <a:rPr lang="en-US" dirty="0" smtClean="0">
                <a:solidFill>
                  <a:srgbClr val="333333"/>
                </a:solidFill>
              </a:rPr>
              <a:t>they are with how the issues are being dealt with</a:t>
            </a:r>
          </a:p>
          <a:p>
            <a:r>
              <a:rPr lang="en-US" dirty="0" smtClean="0">
                <a:solidFill>
                  <a:srgbClr val="333333"/>
                </a:solidFill>
              </a:rPr>
              <a:t>Results can be used to help form strategies to deal with the community's problems  and help set an agenda that reflects people's concerns</a:t>
            </a:r>
          </a:p>
          <a:p>
            <a:r>
              <a:rPr lang="en-US" i="1" dirty="0" smtClean="0">
                <a:solidFill>
                  <a:srgbClr val="333333"/>
                </a:solidFill>
              </a:rPr>
              <a:t>Costs vary </a:t>
            </a:r>
            <a:r>
              <a:rPr lang="en-US" dirty="0" smtClean="0">
                <a:solidFill>
                  <a:srgbClr val="333333"/>
                </a:solidFill>
              </a:rPr>
              <a:t>but could be as high as $12,000 - $20,000 depending on community size, target sample, and how findings intend to be used. </a:t>
            </a:r>
          </a:p>
          <a:p>
            <a:pPr>
              <a:buNone/>
            </a:pPr>
            <a:r>
              <a:rPr lang="en-US" dirty="0" smtClean="0"/>
              <a:t/>
            </a:r>
            <a:br>
              <a:rPr lang="en-US" dirty="0" smtClean="0"/>
            </a:br>
            <a:endParaRPr lang="en-US" dirty="0"/>
          </a:p>
        </p:txBody>
      </p:sp>
      <p:pic>
        <p:nvPicPr>
          <p:cNvPr id="6" name="Picture 5" descr="CDC_logo_electronic_color_tag.jpg"/>
          <p:cNvPicPr>
            <a:picLocks noChangeAspect="1"/>
          </p:cNvPicPr>
          <p:nvPr/>
        </p:nvPicPr>
        <p:blipFill>
          <a:blip r:embed="rId3" cstate="print"/>
          <a:stretch>
            <a:fillRect/>
          </a:stretch>
        </p:blipFill>
        <p:spPr>
          <a:xfrm>
            <a:off x="8382000" y="6324600"/>
            <a:ext cx="487680" cy="313944"/>
          </a:xfrm>
          <a:prstGeom prst="rect">
            <a:avLst/>
          </a:prstGeom>
        </p:spPr>
      </p:pic>
    </p:spTree>
    <p:extLst>
      <p:ext uri="{BB962C8B-B14F-4D97-AF65-F5344CB8AC3E}">
        <p14:creationId xmlns:p14="http://schemas.microsoft.com/office/powerpoint/2010/main" val="23374179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Recap</a:t>
            </a:r>
            <a:endParaRPr lang="en-US" sz="3600" dirty="0"/>
          </a:p>
        </p:txBody>
      </p:sp>
      <p:sp>
        <p:nvSpPr>
          <p:cNvPr id="4" name="Content Placeholder 3"/>
          <p:cNvSpPr>
            <a:spLocks noGrp="1"/>
          </p:cNvSpPr>
          <p:nvPr>
            <p:ph idx="1"/>
          </p:nvPr>
        </p:nvSpPr>
        <p:spPr/>
        <p:txBody>
          <a:bodyPr/>
          <a:lstStyle/>
          <a:p>
            <a:r>
              <a:rPr lang="en-US" dirty="0" smtClean="0"/>
              <a:t>Census data might be your first choice</a:t>
            </a:r>
          </a:p>
          <a:p>
            <a:r>
              <a:rPr lang="en-US" dirty="0" smtClean="0"/>
              <a:t>CDC’s DHDS is an effective and interactive state level disability data tool that can allow you to:</a:t>
            </a:r>
          </a:p>
          <a:p>
            <a:pPr lvl="1"/>
            <a:r>
              <a:rPr lang="en-US" dirty="0" smtClean="0"/>
              <a:t>View </a:t>
            </a:r>
            <a:r>
              <a:rPr lang="en-US" dirty="0"/>
              <a:t>health </a:t>
            </a:r>
            <a:r>
              <a:rPr lang="en-US" dirty="0" smtClean="0"/>
              <a:t>data for adults with and without disabilities</a:t>
            </a:r>
          </a:p>
          <a:p>
            <a:pPr lvl="1"/>
            <a:r>
              <a:rPr lang="en-US" dirty="0" smtClean="0"/>
              <a:t>Map &amp; Download Data Tables (by topic)</a:t>
            </a:r>
          </a:p>
          <a:p>
            <a:pPr lvl="1"/>
            <a:r>
              <a:rPr lang="en-US" dirty="0" smtClean="0"/>
              <a:t>Create State Profiles (by state)</a:t>
            </a:r>
          </a:p>
          <a:p>
            <a:pPr lvl="1"/>
            <a:r>
              <a:rPr lang="en-US" dirty="0" smtClean="0"/>
              <a:t>Identify </a:t>
            </a:r>
            <a:r>
              <a:rPr lang="en-US" dirty="0" smtClean="0">
                <a:hlinkClick r:id="rId3"/>
              </a:rPr>
              <a:t>disparities</a:t>
            </a:r>
            <a:r>
              <a:rPr lang="en-US" dirty="0" smtClean="0"/>
              <a:t> experienced by people with disabilities</a:t>
            </a:r>
          </a:p>
          <a:p>
            <a:r>
              <a:rPr lang="en-US" dirty="0" smtClean="0"/>
              <a:t>Consider Community Concerns Reporting if some resources might be available. </a:t>
            </a:r>
            <a:endParaRPr lang="en-US" dirty="0"/>
          </a:p>
        </p:txBody>
      </p:sp>
      <p:sp>
        <p:nvSpPr>
          <p:cNvPr id="5" name="Text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283389888"/>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371600" y="3733800"/>
            <a:ext cx="6400800" cy="2057400"/>
          </a:xfrm>
        </p:spPr>
        <p:txBody>
          <a:bodyPr/>
          <a:lstStyle/>
          <a:p>
            <a:pPr algn="l"/>
            <a:r>
              <a:rPr lang="en-US" sz="1200" dirty="0" smtClean="0">
                <a:solidFill>
                  <a:schemeClr val="tx1"/>
                </a:solidFill>
                <a:latin typeface="Calibri" pitchFamily="34" charset="0"/>
              </a:rPr>
              <a:t>For more information please contact Centers for Disease Control and Prevention</a:t>
            </a:r>
          </a:p>
          <a:p>
            <a:pPr lvl="0" algn="l"/>
            <a:endParaRPr lang="en-US" sz="1200" b="0" dirty="0" smtClean="0">
              <a:solidFill>
                <a:schemeClr val="tx1"/>
              </a:solidFill>
              <a:latin typeface="Calibri" pitchFamily="34" charset="0"/>
            </a:endParaRPr>
          </a:p>
          <a:p>
            <a:pPr lvl="0" algn="l"/>
            <a:r>
              <a:rPr lang="en-US" sz="1200" b="0" dirty="0" smtClean="0">
                <a:solidFill>
                  <a:schemeClr val="tx1"/>
                </a:solidFill>
                <a:latin typeface="Calibri" pitchFamily="34" charset="0"/>
              </a:rPr>
              <a:t>1600 Clifton Road NE,  Atlanta,  GA  30333</a:t>
            </a:r>
          </a:p>
          <a:p>
            <a:pPr lvl="0" algn="l"/>
            <a:r>
              <a:rPr lang="en-US" sz="1200" b="0" dirty="0" smtClean="0">
                <a:solidFill>
                  <a:schemeClr val="tx1"/>
                </a:solidFill>
                <a:latin typeface="Calibri" pitchFamily="34" charset="0"/>
              </a:rPr>
              <a:t>Telephone: 1-800-CDC-INFO (232-4636)/TTY: 1-888-232-6348</a:t>
            </a:r>
          </a:p>
          <a:p>
            <a:pPr lvl="0" algn="l"/>
            <a:r>
              <a:rPr lang="en-US" sz="1200" b="0" dirty="0">
                <a:solidFill>
                  <a:schemeClr val="tx1"/>
                </a:solidFill>
                <a:latin typeface="Calibri" pitchFamily="34" charset="0"/>
              </a:rPr>
              <a:t>Visit: www.cdc.gov | Contact CDC at: 1-800-CDC-INFO or www.cdc.gov/info</a:t>
            </a:r>
          </a:p>
          <a:p>
            <a:pPr lvl="0" algn="l"/>
            <a:endParaRPr lang="en-US" sz="1200" b="0" dirty="0" smtClean="0">
              <a:solidFill>
                <a:schemeClr val="tx1"/>
              </a:solidFill>
              <a:latin typeface="Calibri" pitchFamily="34" charset="0"/>
            </a:endParaRPr>
          </a:p>
          <a:p>
            <a:pPr lvl="0" algn="l"/>
            <a:r>
              <a:rPr lang="en-US" sz="900" b="0" dirty="0" smtClean="0">
                <a:solidFill>
                  <a:schemeClr val="tx1"/>
                </a:solidFill>
                <a:latin typeface="Calibri" pitchFamily="34" charset="0"/>
              </a:rPr>
              <a:t>The findings and conclusions in this report are those of the authors and do not necessarily represent the official position of the Centers for Disease Control and Prevention.</a:t>
            </a:r>
          </a:p>
        </p:txBody>
      </p:sp>
      <p:pic>
        <p:nvPicPr>
          <p:cNvPr id="8" name="Picture 7" descr=" Logos of the United States Department of Health and Human Services and Centers for Disease Control and Prevention&#10;"/>
          <p:cNvPicPr>
            <a:picLocks noChangeAspect="1"/>
          </p:cNvPicPr>
          <p:nvPr/>
        </p:nvPicPr>
        <p:blipFill>
          <a:blip r:embed="rId3" cstate="print"/>
          <a:stretch>
            <a:fillRect/>
          </a:stretch>
        </p:blipFill>
        <p:spPr>
          <a:xfrm>
            <a:off x="152400" y="6515100"/>
            <a:ext cx="190500" cy="190500"/>
          </a:xfrm>
          <a:prstGeom prst="rect">
            <a:avLst/>
          </a:prstGeom>
        </p:spPr>
      </p:pic>
      <p:sp>
        <p:nvSpPr>
          <p:cNvPr id="6" name="Text Placeholder 7"/>
          <p:cNvSpPr txBox="1">
            <a:spLocks/>
          </p:cNvSpPr>
          <p:nvPr/>
        </p:nvSpPr>
        <p:spPr>
          <a:xfrm>
            <a:off x="2286000" y="6272784"/>
            <a:ext cx="5105400" cy="182880"/>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rgbClr val="0000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r>
              <a:rPr lang="en-US" dirty="0" smtClean="0">
                <a:latin typeface="Calibri" pitchFamily="34" charset="0"/>
              </a:rPr>
              <a:t>National Center on Birth Defects and Developmental Disabilities</a:t>
            </a:r>
            <a:endParaRPr lang="en-US" dirty="0">
              <a:latin typeface="Calibri" pitchFamily="34" charset="0"/>
            </a:endParaRPr>
          </a:p>
        </p:txBody>
      </p:sp>
      <p:sp>
        <p:nvSpPr>
          <p:cNvPr id="9" name="Text Placeholder 5"/>
          <p:cNvSpPr txBox="1">
            <a:spLocks/>
          </p:cNvSpPr>
          <p:nvPr/>
        </p:nvSpPr>
        <p:spPr>
          <a:xfrm>
            <a:off x="2286000" y="6455664"/>
            <a:ext cx="5105400" cy="228600"/>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rgbClr val="0000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r>
              <a:rPr lang="en-US" dirty="0" smtClean="0">
                <a:solidFill>
                  <a:srgbClr val="333333"/>
                </a:solidFill>
                <a:latin typeface="Calibri" pitchFamily="34" charset="0"/>
              </a:rPr>
              <a:t>Place Descriptor Here</a:t>
            </a:r>
            <a:endParaRPr lang="en-US" dirty="0">
              <a:solidFill>
                <a:srgbClr val="333333"/>
              </a:solidFill>
              <a:latin typeface="Calibri" pitchFamily="34" charset="0"/>
            </a:endParaRPr>
          </a:p>
        </p:txBody>
      </p:sp>
      <p:sp>
        <p:nvSpPr>
          <p:cNvPr id="7" name="Content Placeholder 4"/>
          <p:cNvSpPr txBox="1">
            <a:spLocks/>
          </p:cNvSpPr>
          <p:nvPr/>
        </p:nvSpPr>
        <p:spPr>
          <a:xfrm>
            <a:off x="457200" y="758389"/>
            <a:ext cx="8229600" cy="4191000"/>
          </a:xfrm>
          <a:prstGeom prst="rect">
            <a:avLst/>
          </a:prstGeom>
        </p:spPr>
        <p:txBody>
          <a:bodyPr/>
          <a:lstStyle>
            <a:lvl1pPr marL="0" indent="0" algn="ctr" defTabSz="914400" rtl="0" eaLnBrk="1" latinLnBrk="0" hangingPunct="1">
              <a:spcBef>
                <a:spcPct val="20000"/>
              </a:spcBef>
              <a:buFont typeface="Arial" pitchFamily="34" charset="0"/>
              <a:buNone/>
              <a:defRPr sz="2800" b="1" kern="1200" baseline="0">
                <a:solidFill>
                  <a:schemeClr val="bg2"/>
                </a:solidFill>
                <a:effectLst/>
                <a:latin typeface="Calibri"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Aft>
                <a:spcPts val="0"/>
              </a:spcAft>
            </a:pPr>
            <a:r>
              <a:rPr lang="en-US" dirty="0" smtClean="0">
                <a:solidFill>
                  <a:srgbClr val="0039A6"/>
                </a:solidFill>
              </a:rPr>
              <a:t>Questions?</a:t>
            </a:r>
          </a:p>
          <a:p>
            <a:pPr fontAlgn="auto">
              <a:spcAft>
                <a:spcPts val="0"/>
              </a:spcAft>
            </a:pPr>
            <a:r>
              <a:rPr lang="en-US" dirty="0" smtClean="0">
                <a:solidFill>
                  <a:srgbClr val="333333"/>
                </a:solidFill>
              </a:rPr>
              <a:t>DHDS url: dhds.cdc.gov</a:t>
            </a:r>
          </a:p>
          <a:p>
            <a:pPr fontAlgn="auto">
              <a:spcAft>
                <a:spcPts val="0"/>
              </a:spcAft>
            </a:pPr>
            <a:endParaRPr lang="en-US" dirty="0">
              <a:solidFill>
                <a:srgbClr val="333333"/>
              </a:solidFill>
            </a:endParaRPr>
          </a:p>
          <a:p>
            <a:pPr fontAlgn="auto">
              <a:spcAft>
                <a:spcPts val="0"/>
              </a:spcAft>
            </a:pPr>
            <a:r>
              <a:rPr lang="en-US" dirty="0" smtClean="0">
                <a:solidFill>
                  <a:srgbClr val="333333"/>
                </a:solidFill>
              </a:rPr>
              <a:t>Michael H. Fox, Sc.D.</a:t>
            </a:r>
          </a:p>
          <a:p>
            <a:pPr fontAlgn="auto">
              <a:spcAft>
                <a:spcPts val="0"/>
              </a:spcAft>
            </a:pPr>
            <a:r>
              <a:rPr lang="en-US" sz="1800" dirty="0" smtClean="0">
                <a:solidFill>
                  <a:srgbClr val="333333"/>
                </a:solidFill>
                <a:hlinkClick r:id="rId4"/>
              </a:rPr>
              <a:t>imv9@cdc.gov</a:t>
            </a:r>
            <a:endParaRPr lang="en-US" sz="1800" dirty="0" smtClean="0">
              <a:solidFill>
                <a:srgbClr val="333333"/>
              </a:solidFill>
            </a:endParaRPr>
          </a:p>
          <a:p>
            <a:pPr fontAlgn="auto">
              <a:spcAft>
                <a:spcPts val="0"/>
              </a:spcAft>
            </a:pPr>
            <a:r>
              <a:rPr lang="en-US" sz="1800" dirty="0" smtClean="0">
                <a:solidFill>
                  <a:srgbClr val="333333"/>
                </a:solidFill>
              </a:rPr>
              <a:t>404 498-3806</a:t>
            </a:r>
          </a:p>
          <a:p>
            <a:pPr fontAlgn="auto">
              <a:spcAft>
                <a:spcPts val="0"/>
              </a:spcAft>
            </a:pPr>
            <a:endParaRPr lang="en-US" sz="1800" dirty="0" smtClean="0">
              <a:solidFill>
                <a:srgbClr val="4B4B4B"/>
              </a:solidFill>
            </a:endParaRPr>
          </a:p>
        </p:txBody>
      </p:sp>
    </p:spTree>
    <p:extLst>
      <p:ext uri="{BB962C8B-B14F-4D97-AF65-F5344CB8AC3E}">
        <p14:creationId xmlns:p14="http://schemas.microsoft.com/office/powerpoint/2010/main" val="4229500824"/>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a:xfrm>
            <a:off x="609600" y="1143000"/>
            <a:ext cx="7772400" cy="2533650"/>
          </a:xfrm>
        </p:spPr>
        <p:txBody>
          <a:bodyPr rtlCol="0">
            <a:normAutofit/>
          </a:bodyPr>
          <a:lstStyle/>
          <a:p>
            <a:pPr algn="ctr" eaLnBrk="1" fontAlgn="auto" hangingPunct="1">
              <a:spcAft>
                <a:spcPts val="0"/>
              </a:spcAft>
              <a:defRPr/>
            </a:pPr>
            <a:r>
              <a:rPr lang="en-US" sz="3200" b="1" dirty="0" smtClean="0">
                <a:solidFill>
                  <a:srgbClr val="007E86"/>
                </a:solidFill>
              </a:rPr>
              <a:t>Using Smart Technologies to Create Low-Cost Participatory Research Strategies for Improved Health Literacy and Health Promotion for People with Intellectual and Developmental Disabilities </a:t>
            </a:r>
            <a:endParaRPr lang="en-US" sz="3200" dirty="0" smtClean="0">
              <a:latin typeface="Tahoma" pitchFamily="34" charset="0"/>
              <a:cs typeface="Tahoma" pitchFamily="34" charset="0"/>
            </a:endParaRPr>
          </a:p>
        </p:txBody>
      </p:sp>
      <p:sp>
        <p:nvSpPr>
          <p:cNvPr id="14339" name="Subtitle 2"/>
          <p:cNvSpPr>
            <a:spLocks noGrp="1"/>
          </p:cNvSpPr>
          <p:nvPr>
            <p:ph type="subTitle" idx="1"/>
          </p:nvPr>
        </p:nvSpPr>
        <p:spPr>
          <a:xfrm>
            <a:off x="1447800" y="3865418"/>
            <a:ext cx="6400800" cy="2057400"/>
          </a:xfrm>
        </p:spPr>
        <p:txBody>
          <a:bodyPr rtlCol="0">
            <a:normAutofit/>
          </a:bodyPr>
          <a:lstStyle/>
          <a:p>
            <a:endParaRPr lang="en-US" sz="2000" dirty="0" smtClean="0">
              <a:solidFill>
                <a:srgbClr val="007E86"/>
              </a:solidFill>
              <a:cs typeface="Tahoma" pitchFamily="34" charset="0"/>
            </a:endParaRPr>
          </a:p>
          <a:p>
            <a:endParaRPr lang="en-US" sz="2000" dirty="0" smtClean="0">
              <a:solidFill>
                <a:srgbClr val="007E86"/>
              </a:solidFill>
              <a:cs typeface="Tahoma" pitchFamily="34" charset="0"/>
            </a:endParaRPr>
          </a:p>
          <a:p>
            <a:r>
              <a:rPr lang="en-US" sz="2000" dirty="0" smtClean="0">
                <a:solidFill>
                  <a:srgbClr val="007E86"/>
                </a:solidFill>
                <a:cs typeface="Tahoma" pitchFamily="34" charset="0"/>
              </a:rPr>
              <a:t> AUCD Annual Conference</a:t>
            </a:r>
          </a:p>
          <a:p>
            <a:r>
              <a:rPr lang="en-US" sz="2000" dirty="0" smtClean="0">
                <a:solidFill>
                  <a:srgbClr val="007E86"/>
                </a:solidFill>
                <a:cs typeface="Tahoma" pitchFamily="34" charset="0"/>
              </a:rPr>
              <a:t>Tuesday, November 19, 2013</a:t>
            </a:r>
          </a:p>
          <a:p>
            <a:pPr eaLnBrk="1" fontAlgn="auto" hangingPunct="1">
              <a:spcAft>
                <a:spcPts val="0"/>
              </a:spcAft>
              <a:defRPr/>
            </a:pPr>
            <a:endParaRPr lang="en-US" sz="1600" dirty="0" smtClean="0">
              <a:latin typeface="Tahoma" pitchFamily="34" charset="0"/>
              <a:cs typeface="Tahoma" pitchFamily="34"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5" descr="poco.010-00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7410" name="Rectangle 2"/>
          <p:cNvSpPr>
            <a:spLocks noGrp="1" noChangeArrowheads="1"/>
          </p:cNvSpPr>
          <p:nvPr>
            <p:ph type="title" idx="4294967295"/>
          </p:nvPr>
        </p:nvSpPr>
        <p:spPr>
          <a:xfrm>
            <a:off x="0" y="228600"/>
            <a:ext cx="8915400" cy="533400"/>
          </a:xfrm>
        </p:spPr>
        <p:txBody>
          <a:bodyPr/>
          <a:lstStyle/>
          <a:p>
            <a:pPr eaLnBrk="1" hangingPunct="1"/>
            <a:r>
              <a:rPr lang="en-US" sz="2400" smtClean="0">
                <a:solidFill>
                  <a:srgbClr val="006666"/>
                </a:solidFill>
                <a:latin typeface="Geeza Pro Bold"/>
              </a:rPr>
              <a:t>Tele-Health: Existing and Emerging Technology Platforms</a:t>
            </a:r>
          </a:p>
        </p:txBody>
      </p:sp>
      <p:pic>
        <p:nvPicPr>
          <p:cNvPr id="17411" name="Picture 6" descr="ipad2_1"/>
          <p:cNvPicPr>
            <a:picLocks noChangeAspect="1" noChangeArrowheads="1"/>
          </p:cNvPicPr>
          <p:nvPr/>
        </p:nvPicPr>
        <p:blipFill>
          <a:blip r:embed="rId3"/>
          <a:srcRect/>
          <a:stretch>
            <a:fillRect/>
          </a:stretch>
        </p:blipFill>
        <p:spPr bwMode="auto">
          <a:xfrm>
            <a:off x="228600" y="4038600"/>
            <a:ext cx="3048000" cy="2032000"/>
          </a:xfrm>
          <a:prstGeom prst="rect">
            <a:avLst/>
          </a:prstGeom>
          <a:noFill/>
          <a:ln w="9525">
            <a:noFill/>
            <a:miter lim="800000"/>
            <a:headEnd/>
            <a:tailEnd/>
          </a:ln>
        </p:spPr>
      </p:pic>
      <p:pic>
        <p:nvPicPr>
          <p:cNvPr id="17412" name="Picture 8" descr="Asus-Eee-Pad-EP121-12-inch-tablet-slate-PC"/>
          <p:cNvPicPr>
            <a:picLocks noChangeAspect="1" noChangeArrowheads="1"/>
          </p:cNvPicPr>
          <p:nvPr/>
        </p:nvPicPr>
        <p:blipFill>
          <a:blip r:embed="rId4"/>
          <a:srcRect/>
          <a:stretch>
            <a:fillRect/>
          </a:stretch>
        </p:blipFill>
        <p:spPr bwMode="auto">
          <a:xfrm>
            <a:off x="6019800" y="3886200"/>
            <a:ext cx="3124200" cy="1978025"/>
          </a:xfrm>
          <a:prstGeom prst="rect">
            <a:avLst/>
          </a:prstGeom>
          <a:noFill/>
          <a:ln w="9525">
            <a:noFill/>
            <a:miter lim="800000"/>
            <a:headEnd/>
            <a:tailEnd/>
          </a:ln>
        </p:spPr>
      </p:pic>
      <p:pic>
        <p:nvPicPr>
          <p:cNvPr id="17413" name="Picture 10" descr="zte-light-android-tablet-pc"/>
          <p:cNvPicPr>
            <a:picLocks noChangeAspect="1" noChangeArrowheads="1"/>
          </p:cNvPicPr>
          <p:nvPr/>
        </p:nvPicPr>
        <p:blipFill>
          <a:blip r:embed="rId5"/>
          <a:srcRect/>
          <a:stretch>
            <a:fillRect/>
          </a:stretch>
        </p:blipFill>
        <p:spPr bwMode="auto">
          <a:xfrm>
            <a:off x="2819400" y="3886200"/>
            <a:ext cx="3286125" cy="2373313"/>
          </a:xfrm>
          <a:prstGeom prst="rect">
            <a:avLst/>
          </a:prstGeom>
          <a:noFill/>
          <a:ln w="9525">
            <a:noFill/>
            <a:miter lim="800000"/>
            <a:headEnd/>
            <a:tailEnd/>
          </a:ln>
        </p:spPr>
      </p:pic>
      <p:pic>
        <p:nvPicPr>
          <p:cNvPr id="17414" name="Picture 11" descr="HP-TouchSmart-9100-touchscreen"/>
          <p:cNvPicPr>
            <a:picLocks noChangeAspect="1" noChangeArrowheads="1"/>
          </p:cNvPicPr>
          <p:nvPr/>
        </p:nvPicPr>
        <p:blipFill>
          <a:blip r:embed="rId6"/>
          <a:srcRect/>
          <a:stretch>
            <a:fillRect/>
          </a:stretch>
        </p:blipFill>
        <p:spPr bwMode="auto">
          <a:xfrm>
            <a:off x="2667000" y="914400"/>
            <a:ext cx="3338513" cy="2397125"/>
          </a:xfrm>
          <a:prstGeom prst="rect">
            <a:avLst/>
          </a:prstGeom>
          <a:noFill/>
          <a:ln w="9525">
            <a:noFill/>
            <a:miter lim="800000"/>
            <a:headEnd/>
            <a:tailEnd/>
          </a:ln>
        </p:spPr>
      </p:pic>
      <p:pic>
        <p:nvPicPr>
          <p:cNvPr id="17415" name="Picture 5" descr="P1010008"/>
          <p:cNvPicPr>
            <a:picLocks noChangeAspect="1" noChangeArrowheads="1"/>
          </p:cNvPicPr>
          <p:nvPr/>
        </p:nvPicPr>
        <p:blipFill>
          <a:blip r:embed="rId7">
            <a:lum bright="8000"/>
          </a:blip>
          <a:srcRect/>
          <a:stretch>
            <a:fillRect/>
          </a:stretch>
        </p:blipFill>
        <p:spPr bwMode="auto">
          <a:xfrm>
            <a:off x="228600" y="1676400"/>
            <a:ext cx="2667000" cy="1985963"/>
          </a:xfrm>
          <a:prstGeom prst="rect">
            <a:avLst/>
          </a:prstGeom>
          <a:noFill/>
          <a:ln w="6350">
            <a:solidFill>
              <a:srgbClr val="000080"/>
            </a:solidFill>
            <a:miter lim="800000"/>
            <a:headEnd/>
            <a:tailEnd/>
          </a:ln>
        </p:spPr>
      </p:pic>
      <p:pic>
        <p:nvPicPr>
          <p:cNvPr id="17416" name="Picture 12" descr="android_smartphone"/>
          <p:cNvPicPr>
            <a:picLocks noChangeAspect="1" noChangeArrowheads="1"/>
          </p:cNvPicPr>
          <p:nvPr/>
        </p:nvPicPr>
        <p:blipFill>
          <a:blip r:embed="rId8"/>
          <a:srcRect/>
          <a:stretch>
            <a:fillRect/>
          </a:stretch>
        </p:blipFill>
        <p:spPr bwMode="auto">
          <a:xfrm>
            <a:off x="6705600" y="1752600"/>
            <a:ext cx="1524000" cy="1457325"/>
          </a:xfrm>
          <a:prstGeom prst="rect">
            <a:avLst/>
          </a:prstGeom>
          <a:noFill/>
          <a:ln w="9525">
            <a:noFill/>
            <a:miter lim="800000"/>
            <a:headEnd/>
            <a:tailEnd/>
          </a:ln>
        </p:spPr>
      </p:pic>
      <p:pic>
        <p:nvPicPr>
          <p:cNvPr id="17417" name="Picture 9" descr="Visual Assistant - Step 6"/>
          <p:cNvPicPr>
            <a:picLocks noChangeAspect="1" noChangeArrowheads="1"/>
          </p:cNvPicPr>
          <p:nvPr/>
        </p:nvPicPr>
        <p:blipFill>
          <a:blip r:embed="rId9"/>
          <a:srcRect/>
          <a:stretch>
            <a:fillRect/>
          </a:stretch>
        </p:blipFill>
        <p:spPr bwMode="auto">
          <a:xfrm>
            <a:off x="6172200" y="990600"/>
            <a:ext cx="790575" cy="1466850"/>
          </a:xfrm>
          <a:prstGeom prst="rect">
            <a:avLst/>
          </a:prstGeom>
          <a:noFill/>
          <a:ln w="9525">
            <a:noFill/>
            <a:miter lim="800000"/>
            <a:headEnd/>
            <a:tailEnd/>
          </a:ln>
        </p:spPr>
      </p:pic>
      <p:pic>
        <p:nvPicPr>
          <p:cNvPr id="17418" name="Picture 13" descr="apple_iphone_4_2"/>
          <p:cNvPicPr>
            <a:picLocks noChangeAspect="1" noChangeArrowheads="1"/>
          </p:cNvPicPr>
          <p:nvPr/>
        </p:nvPicPr>
        <p:blipFill>
          <a:blip r:embed="rId10"/>
          <a:srcRect/>
          <a:stretch>
            <a:fillRect/>
          </a:stretch>
        </p:blipFill>
        <p:spPr bwMode="auto">
          <a:xfrm>
            <a:off x="8001000" y="2057400"/>
            <a:ext cx="787400" cy="1809750"/>
          </a:xfrm>
          <a:prstGeom prst="rect">
            <a:avLst/>
          </a:prstGeom>
          <a:noFill/>
          <a:ln w="9525">
            <a:noFill/>
            <a:miter lim="800000"/>
            <a:headEnd/>
            <a:tailEnd/>
          </a:ln>
        </p:spPr>
      </p:pic>
      <p:sp>
        <p:nvSpPr>
          <p:cNvPr id="141326" name="Rectangle 2"/>
          <p:cNvSpPr>
            <a:spLocks noChangeArrowheads="1"/>
          </p:cNvSpPr>
          <p:nvPr/>
        </p:nvSpPr>
        <p:spPr bwMode="auto">
          <a:xfrm>
            <a:off x="838200" y="6324600"/>
            <a:ext cx="7620000" cy="533400"/>
          </a:xfrm>
          <a:prstGeom prst="rect">
            <a:avLst/>
          </a:prstGeom>
          <a:noFill/>
          <a:ln w="12700">
            <a:noFill/>
            <a:miter lim="800000"/>
            <a:headEnd/>
            <a:tailEnd/>
          </a:ln>
        </p:spPr>
        <p:txBody>
          <a:bodyPr lIns="90488" tIns="44450" rIns="90488" bIns="44450" anchor="ctr"/>
          <a:lstStyle/>
          <a:p>
            <a:pPr defTabSz="457200"/>
            <a:r>
              <a:rPr lang="en-US" sz="2800" i="1">
                <a:solidFill>
                  <a:srgbClr val="006666"/>
                </a:solidFill>
                <a:latin typeface="Geeza Pro Bold"/>
                <a:cs typeface="Arial" pitchFamily="34" charset="0"/>
              </a:rPr>
              <a:t>The User Interface is the Key (Software)</a:t>
            </a:r>
          </a:p>
        </p:txBody>
      </p:sp>
      <p:pic>
        <p:nvPicPr>
          <p:cNvPr id="17420" name="Picture 15" descr="wihdlogo"/>
          <p:cNvPicPr>
            <a:picLocks noChangeAspect="1" noChangeArrowheads="1"/>
          </p:cNvPicPr>
          <p:nvPr/>
        </p:nvPicPr>
        <p:blipFill>
          <a:blip r:embed="rId11"/>
          <a:srcRect/>
          <a:stretch>
            <a:fillRect/>
          </a:stretch>
        </p:blipFill>
        <p:spPr bwMode="auto">
          <a:xfrm>
            <a:off x="152400" y="6172200"/>
            <a:ext cx="533400" cy="533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1326"/>
                                        </p:tgtEl>
                                        <p:attrNameLst>
                                          <p:attrName>style.visibility</p:attrName>
                                        </p:attrNameLst>
                                      </p:cBhvr>
                                      <p:to>
                                        <p:strVal val="visible"/>
                                      </p:to>
                                    </p:set>
                                    <p:animEffect transition="in" filter="fade">
                                      <p:cBhvr>
                                        <p:cTn id="7" dur="2000"/>
                                        <p:tgtEl>
                                          <p:spTgt spid="141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poco.010-00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0483" name="Rectangle 3"/>
          <p:cNvSpPr>
            <a:spLocks noChangeArrowheads="1"/>
          </p:cNvSpPr>
          <p:nvPr/>
        </p:nvSpPr>
        <p:spPr bwMode="auto">
          <a:xfrm>
            <a:off x="3429000" y="1905000"/>
            <a:ext cx="9144000" cy="0"/>
          </a:xfrm>
          <a:prstGeom prst="rect">
            <a:avLst/>
          </a:prstGeom>
          <a:noFill/>
          <a:ln w="12700">
            <a:noFill/>
            <a:miter lim="800000"/>
            <a:headEnd/>
            <a:tailEnd/>
          </a:ln>
        </p:spPr>
        <p:txBody>
          <a:bodyPr>
            <a:spAutoFit/>
          </a:bodyPr>
          <a:lstStyle/>
          <a:p>
            <a:pPr defTabSz="457200"/>
            <a:endParaRPr lang="en-US">
              <a:solidFill>
                <a:prstClr val="black"/>
              </a:solidFill>
              <a:latin typeface="Arial" pitchFamily="34" charset="0"/>
              <a:cs typeface="Arial" pitchFamily="34" charset="0"/>
            </a:endParaRPr>
          </a:p>
        </p:txBody>
      </p:sp>
      <p:sp>
        <p:nvSpPr>
          <p:cNvPr id="20484" name="Rectangle 4"/>
          <p:cNvSpPr>
            <a:spLocks noChangeArrowheads="1"/>
          </p:cNvSpPr>
          <p:nvPr/>
        </p:nvSpPr>
        <p:spPr bwMode="auto">
          <a:xfrm>
            <a:off x="457200" y="990600"/>
            <a:ext cx="7489825" cy="950913"/>
          </a:xfrm>
          <a:prstGeom prst="rect">
            <a:avLst/>
          </a:prstGeom>
          <a:noFill/>
          <a:ln w="12700">
            <a:noFill/>
            <a:miter lim="800000"/>
            <a:headEnd/>
            <a:tailEnd/>
          </a:ln>
        </p:spPr>
        <p:txBody>
          <a:bodyPr lIns="90488" tIns="44450" rIns="90488" bIns="44450"/>
          <a:lstStyle/>
          <a:p>
            <a:pPr defTabSz="457200">
              <a:lnSpc>
                <a:spcPct val="90000"/>
              </a:lnSpc>
            </a:pPr>
            <a:endParaRPr lang="en-US" sz="1900">
              <a:solidFill>
                <a:srgbClr val="0E6C92"/>
              </a:solidFill>
              <a:latin typeface="JuniusModern"/>
              <a:cs typeface="Arial" pitchFamily="34" charset="0"/>
            </a:endParaRPr>
          </a:p>
        </p:txBody>
      </p:sp>
      <p:pic>
        <p:nvPicPr>
          <p:cNvPr id="20485" name="Picture 5"/>
          <p:cNvPicPr>
            <a:picLocks noChangeAspect="1" noChangeArrowheads="1"/>
          </p:cNvPicPr>
          <p:nvPr/>
        </p:nvPicPr>
        <p:blipFill>
          <a:blip r:embed="rId3"/>
          <a:srcRect/>
          <a:stretch>
            <a:fillRect/>
          </a:stretch>
        </p:blipFill>
        <p:spPr bwMode="auto">
          <a:xfrm>
            <a:off x="0" y="1219200"/>
            <a:ext cx="8782050" cy="3914775"/>
          </a:xfrm>
          <a:prstGeom prst="rect">
            <a:avLst/>
          </a:prstGeom>
          <a:noFill/>
          <a:ln w="12700" algn="ctr">
            <a:noFill/>
            <a:miter lim="800000"/>
            <a:headEnd/>
            <a:tailEnd/>
          </a:ln>
        </p:spPr>
      </p:pic>
      <p:sp>
        <p:nvSpPr>
          <p:cNvPr id="20486" name="Text Box 6"/>
          <p:cNvSpPr txBox="1">
            <a:spLocks noChangeArrowheads="1"/>
          </p:cNvSpPr>
          <p:nvPr/>
        </p:nvSpPr>
        <p:spPr bwMode="auto">
          <a:xfrm>
            <a:off x="0" y="5334000"/>
            <a:ext cx="8013700" cy="914400"/>
          </a:xfrm>
          <a:prstGeom prst="rect">
            <a:avLst/>
          </a:prstGeom>
          <a:noFill/>
          <a:ln w="9525">
            <a:noFill/>
            <a:miter lim="800000"/>
            <a:headEnd/>
            <a:tailEnd/>
          </a:ln>
        </p:spPr>
        <p:txBody>
          <a:bodyPr wrap="none">
            <a:spAutoFit/>
          </a:bodyPr>
          <a:lstStyle/>
          <a:p>
            <a:pPr defTabSz="457200"/>
            <a:r>
              <a:rPr lang="en-US" sz="2700" i="1">
                <a:solidFill>
                  <a:srgbClr val="0E6C92"/>
                </a:solidFill>
                <a:latin typeface="Geeza Pro Bold"/>
                <a:cs typeface="Arial" pitchFamily="34" charset="0"/>
              </a:rPr>
              <a:t>Cognitively Accessible </a:t>
            </a:r>
          </a:p>
          <a:p>
            <a:pPr defTabSz="457200"/>
            <a:r>
              <a:rPr lang="en-US" sz="2700" i="1">
                <a:solidFill>
                  <a:srgbClr val="0E6C92"/>
                </a:solidFill>
                <a:latin typeface="Geeza Pro Bold"/>
                <a:cs typeface="Arial" pitchFamily="34" charset="0"/>
              </a:rPr>
              <a:t>Windows or Macintosh Computing Environment</a:t>
            </a:r>
          </a:p>
        </p:txBody>
      </p:sp>
      <p:pic>
        <p:nvPicPr>
          <p:cNvPr id="20487" name="Picture 7" descr="nidrr"/>
          <p:cNvPicPr>
            <a:picLocks noChangeAspect="1" noChangeArrowheads="1"/>
          </p:cNvPicPr>
          <p:nvPr/>
        </p:nvPicPr>
        <p:blipFill>
          <a:blip r:embed="rId4"/>
          <a:srcRect/>
          <a:stretch>
            <a:fillRect/>
          </a:stretch>
        </p:blipFill>
        <p:spPr bwMode="auto">
          <a:xfrm>
            <a:off x="152400" y="304800"/>
            <a:ext cx="990600" cy="447675"/>
          </a:xfrm>
          <a:prstGeom prst="rect">
            <a:avLst/>
          </a:prstGeom>
          <a:noFill/>
          <a:ln w="9525">
            <a:noFill/>
            <a:miter lim="800000"/>
            <a:headEnd/>
            <a:tailEnd/>
          </a:ln>
        </p:spPr>
      </p:pic>
      <p:pic>
        <p:nvPicPr>
          <p:cNvPr id="20488" name="Picture 8"/>
          <p:cNvPicPr>
            <a:picLocks noChangeAspect="1" noChangeArrowheads="1"/>
          </p:cNvPicPr>
          <p:nvPr/>
        </p:nvPicPr>
        <p:blipFill>
          <a:blip r:embed="rId5"/>
          <a:srcRect/>
          <a:stretch>
            <a:fillRect/>
          </a:stretch>
        </p:blipFill>
        <p:spPr bwMode="auto">
          <a:xfrm>
            <a:off x="8001000" y="152400"/>
            <a:ext cx="914400" cy="904875"/>
          </a:xfrm>
          <a:prstGeom prst="rect">
            <a:avLst/>
          </a:prstGeom>
          <a:noFill/>
          <a:ln w="12700" algn="ctr">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79600"/>
          </a:xfrm>
        </p:spPr>
        <p:txBody>
          <a:bodyPr/>
          <a:lstStyle/>
          <a:p>
            <a:r>
              <a:rPr lang="en-US" dirty="0" smtClean="0"/>
              <a:t>Data?</a:t>
            </a:r>
            <a:br>
              <a:rPr lang="en-US" dirty="0" smtClean="0"/>
            </a:br>
            <a:r>
              <a:rPr lang="en-US" dirty="0" smtClean="0"/>
              <a:t>Who Needs Data? </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2515" y="1309821"/>
            <a:ext cx="3402957" cy="3012151"/>
          </a:xfrm>
        </p:spPr>
      </p:pic>
      <p:sp>
        <p:nvSpPr>
          <p:cNvPr id="4" name="Text Placeholder 3"/>
          <p:cNvSpPr>
            <a:spLocks noGrp="1"/>
          </p:cNvSpPr>
          <p:nvPr>
            <p:ph type="body" sz="quarter" idx="11"/>
          </p:nvPr>
        </p:nvSpPr>
        <p:spPr/>
        <p:txBody>
          <a:bodyPr/>
          <a:lstStyle/>
          <a:p>
            <a:endParaRPr lang="en-US" dirty="0"/>
          </a:p>
        </p:txBody>
      </p:sp>
      <p:sp>
        <p:nvSpPr>
          <p:cNvPr id="6" name="Rectangle 5"/>
          <p:cNvSpPr/>
          <p:nvPr/>
        </p:nvSpPr>
        <p:spPr>
          <a:xfrm>
            <a:off x="4679066" y="3614086"/>
            <a:ext cx="3964328" cy="1415772"/>
          </a:xfrm>
          <a:prstGeom prst="rect">
            <a:avLst/>
          </a:prstGeom>
        </p:spPr>
        <p:txBody>
          <a:bodyPr wrap="square">
            <a:spAutoFit/>
          </a:bodyPr>
          <a:lstStyle/>
          <a:p>
            <a:pPr fontAlgn="auto">
              <a:spcBef>
                <a:spcPts val="0"/>
              </a:spcBef>
              <a:spcAft>
                <a:spcPts val="0"/>
              </a:spcAft>
            </a:pPr>
            <a:r>
              <a:rPr lang="en-US" i="1" dirty="0">
                <a:solidFill>
                  <a:srgbClr val="0039A6"/>
                </a:solidFill>
                <a:latin typeface="Myriad Web Pro"/>
              </a:rPr>
              <a:t>Statistics are like bikinis. What they reveal is suggestive, but what they conceal is vital.</a:t>
            </a:r>
          </a:p>
          <a:p>
            <a:pPr fontAlgn="auto">
              <a:spcBef>
                <a:spcPts val="0"/>
              </a:spcBef>
              <a:spcAft>
                <a:spcPts val="0"/>
              </a:spcAft>
            </a:pPr>
            <a:r>
              <a:rPr lang="en-US" dirty="0">
                <a:solidFill>
                  <a:srgbClr val="0039A6"/>
                </a:solidFill>
                <a:latin typeface="Myriad Web Pro"/>
              </a:rPr>
              <a:t> — </a:t>
            </a:r>
            <a:r>
              <a:rPr lang="en-US" sz="1400" dirty="0">
                <a:solidFill>
                  <a:srgbClr val="0039A6"/>
                </a:solidFill>
                <a:latin typeface="Myriad Web Pro"/>
              </a:rPr>
              <a:t>Aaron </a:t>
            </a:r>
            <a:r>
              <a:rPr lang="en-US" sz="1400" dirty="0" err="1">
                <a:solidFill>
                  <a:srgbClr val="0039A6"/>
                </a:solidFill>
                <a:latin typeface="Myriad Web Pro"/>
              </a:rPr>
              <a:t>Levenstein</a:t>
            </a:r>
            <a:r>
              <a:rPr lang="en-US" sz="1400" dirty="0">
                <a:solidFill>
                  <a:srgbClr val="0039A6"/>
                </a:solidFill>
                <a:latin typeface="Myriad Web Pro"/>
              </a:rPr>
              <a:t>, Business Professor at Baruch College</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1581" y="1238490"/>
            <a:ext cx="2980413" cy="2238351"/>
          </a:xfrm>
          <a:prstGeom prst="rect">
            <a:avLst/>
          </a:prstGeom>
        </p:spPr>
      </p:pic>
      <p:pic>
        <p:nvPicPr>
          <p:cNvPr id="4098" name="Picture 2"/>
          <p:cNvPicPr>
            <a:picLocks noChangeAspect="1" noChangeArrowheads="1"/>
          </p:cNvPicPr>
          <p:nvPr/>
        </p:nvPicPr>
        <p:blipFill>
          <a:blip r:embed="rId5">
            <a:lum contrast="2000"/>
            <a:extLst>
              <a:ext uri="{28A0092B-C50C-407E-A947-70E740481C1C}">
                <a14:useLocalDpi xmlns:a14="http://schemas.microsoft.com/office/drawing/2010/main" val="0"/>
              </a:ext>
            </a:extLst>
          </a:blip>
          <a:srcRect/>
          <a:stretch>
            <a:fillRect/>
          </a:stretch>
        </p:blipFill>
        <p:spPr bwMode="auto">
          <a:xfrm>
            <a:off x="32030" y="4321972"/>
            <a:ext cx="4343199" cy="2426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375230" y="5349895"/>
            <a:ext cx="4572000" cy="1292662"/>
          </a:xfrm>
          <a:prstGeom prst="rect">
            <a:avLst/>
          </a:prstGeom>
        </p:spPr>
        <p:txBody>
          <a:bodyPr>
            <a:spAutoFit/>
          </a:bodyPr>
          <a:lstStyle/>
          <a:p>
            <a:pPr fontAlgn="auto">
              <a:spcBef>
                <a:spcPts val="0"/>
              </a:spcBef>
              <a:spcAft>
                <a:spcPts val="0"/>
              </a:spcAft>
            </a:pPr>
            <a:r>
              <a:rPr lang="en-US" sz="1400" dirty="0" smtClean="0">
                <a:solidFill>
                  <a:srgbClr val="0039A6"/>
                </a:solidFill>
                <a:latin typeface="Myriad Web Pro"/>
              </a:rPr>
              <a:t>Politicization </a:t>
            </a:r>
            <a:r>
              <a:rPr lang="en-US" sz="1400" dirty="0">
                <a:solidFill>
                  <a:srgbClr val="0039A6"/>
                </a:solidFill>
                <a:latin typeface="Myriad Web Pro"/>
              </a:rPr>
              <a:t>of Science in the Public Sphere: A Study of Public Trust in the </a:t>
            </a:r>
            <a:r>
              <a:rPr lang="en-US" sz="1400" dirty="0" smtClean="0">
                <a:solidFill>
                  <a:srgbClr val="0039A6"/>
                </a:solidFill>
                <a:latin typeface="Myriad Web Pro"/>
              </a:rPr>
              <a:t>United States</a:t>
            </a:r>
            <a:r>
              <a:rPr lang="en-US" sz="1400" dirty="0">
                <a:solidFill>
                  <a:srgbClr val="0039A6"/>
                </a:solidFill>
                <a:latin typeface="Myriad Web Pro"/>
              </a:rPr>
              <a:t>, 1974 to </a:t>
            </a:r>
            <a:r>
              <a:rPr lang="en-US" sz="1400" dirty="0" smtClean="0">
                <a:solidFill>
                  <a:srgbClr val="0039A6"/>
                </a:solidFill>
                <a:latin typeface="Myriad Web Pro"/>
              </a:rPr>
              <a:t>2010</a:t>
            </a:r>
            <a:r>
              <a:rPr lang="en-US" sz="1400" dirty="0">
                <a:solidFill>
                  <a:srgbClr val="0039A6"/>
                </a:solidFill>
                <a:latin typeface="Myriad Web Pro"/>
              </a:rPr>
              <a:t>. Gordon </a:t>
            </a:r>
            <a:r>
              <a:rPr lang="en-US" sz="1400" dirty="0" err="1" smtClean="0">
                <a:solidFill>
                  <a:srgbClr val="0039A6"/>
                </a:solidFill>
                <a:latin typeface="Myriad Web Pro"/>
              </a:rPr>
              <a:t>Gauchat</a:t>
            </a:r>
            <a:r>
              <a:rPr lang="en-US" sz="1400" dirty="0" smtClean="0">
                <a:solidFill>
                  <a:srgbClr val="0039A6"/>
                </a:solidFill>
                <a:latin typeface="Myriad Web Pro"/>
              </a:rPr>
              <a:t>;  American </a:t>
            </a:r>
            <a:r>
              <a:rPr lang="en-US" sz="1400" dirty="0">
                <a:solidFill>
                  <a:srgbClr val="0039A6"/>
                </a:solidFill>
                <a:latin typeface="Myriad Web Pro"/>
              </a:rPr>
              <a:t>Sociological Review 2012 77: 167</a:t>
            </a:r>
          </a:p>
          <a:p>
            <a:pPr fontAlgn="auto">
              <a:spcBef>
                <a:spcPts val="0"/>
              </a:spcBef>
              <a:spcAft>
                <a:spcPts val="0"/>
              </a:spcAft>
            </a:pPr>
            <a:endParaRPr lang="en-US" dirty="0">
              <a:solidFill>
                <a:srgbClr val="0039A6"/>
              </a:solidFill>
              <a:latin typeface="Myriad Web Pro"/>
            </a:endParaRPr>
          </a:p>
          <a:p>
            <a:pPr fontAlgn="auto">
              <a:spcBef>
                <a:spcPts val="0"/>
              </a:spcBef>
              <a:spcAft>
                <a:spcPts val="0"/>
              </a:spcAft>
            </a:pPr>
            <a:endParaRPr lang="en-US" dirty="0">
              <a:solidFill>
                <a:srgbClr val="0039A6"/>
              </a:solidFill>
              <a:latin typeface="Myriad Web Pro"/>
            </a:endParaRPr>
          </a:p>
        </p:txBody>
      </p:sp>
    </p:spTree>
    <p:extLst>
      <p:ext uri="{BB962C8B-B14F-4D97-AF65-F5344CB8AC3E}">
        <p14:creationId xmlns:p14="http://schemas.microsoft.com/office/powerpoint/2010/main" val="2223483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10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poco.010-00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1507" name="Rectangle 3"/>
          <p:cNvSpPr>
            <a:spLocks noChangeArrowheads="1"/>
          </p:cNvSpPr>
          <p:nvPr/>
        </p:nvSpPr>
        <p:spPr bwMode="auto">
          <a:xfrm>
            <a:off x="3429000" y="1905000"/>
            <a:ext cx="9144000" cy="0"/>
          </a:xfrm>
          <a:prstGeom prst="rect">
            <a:avLst/>
          </a:prstGeom>
          <a:noFill/>
          <a:ln w="12700">
            <a:noFill/>
            <a:miter lim="800000"/>
            <a:headEnd/>
            <a:tailEnd/>
          </a:ln>
        </p:spPr>
        <p:txBody>
          <a:bodyPr>
            <a:spAutoFit/>
          </a:bodyPr>
          <a:lstStyle/>
          <a:p>
            <a:pPr defTabSz="457200"/>
            <a:endParaRPr lang="en-US">
              <a:solidFill>
                <a:prstClr val="black"/>
              </a:solidFill>
              <a:latin typeface="Arial" pitchFamily="34" charset="0"/>
              <a:cs typeface="Arial" pitchFamily="34" charset="0"/>
            </a:endParaRPr>
          </a:p>
        </p:txBody>
      </p:sp>
      <p:sp>
        <p:nvSpPr>
          <p:cNvPr id="21508" name="Rectangle 4"/>
          <p:cNvSpPr>
            <a:spLocks noChangeArrowheads="1"/>
          </p:cNvSpPr>
          <p:nvPr/>
        </p:nvSpPr>
        <p:spPr bwMode="auto">
          <a:xfrm>
            <a:off x="457200" y="990600"/>
            <a:ext cx="7489825" cy="950913"/>
          </a:xfrm>
          <a:prstGeom prst="rect">
            <a:avLst/>
          </a:prstGeom>
          <a:noFill/>
          <a:ln w="12700">
            <a:noFill/>
            <a:miter lim="800000"/>
            <a:headEnd/>
            <a:tailEnd/>
          </a:ln>
        </p:spPr>
        <p:txBody>
          <a:bodyPr lIns="90488" tIns="44450" rIns="90488" bIns="44450"/>
          <a:lstStyle/>
          <a:p>
            <a:pPr defTabSz="457200">
              <a:lnSpc>
                <a:spcPct val="90000"/>
              </a:lnSpc>
            </a:pPr>
            <a:endParaRPr lang="en-US" sz="1900">
              <a:solidFill>
                <a:srgbClr val="0E6C92"/>
              </a:solidFill>
              <a:latin typeface="JuniusModern"/>
              <a:cs typeface="Arial" pitchFamily="34" charset="0"/>
            </a:endParaRPr>
          </a:p>
        </p:txBody>
      </p:sp>
      <p:sp>
        <p:nvSpPr>
          <p:cNvPr id="21509" name="Text Box 5"/>
          <p:cNvSpPr txBox="1">
            <a:spLocks noChangeArrowheads="1"/>
          </p:cNvSpPr>
          <p:nvPr/>
        </p:nvSpPr>
        <p:spPr bwMode="auto">
          <a:xfrm>
            <a:off x="0" y="228600"/>
            <a:ext cx="8890000" cy="503238"/>
          </a:xfrm>
          <a:prstGeom prst="rect">
            <a:avLst/>
          </a:prstGeom>
          <a:noFill/>
          <a:ln w="9525">
            <a:noFill/>
            <a:miter lim="800000"/>
            <a:headEnd/>
            <a:tailEnd/>
          </a:ln>
        </p:spPr>
        <p:txBody>
          <a:bodyPr wrap="none">
            <a:spAutoFit/>
          </a:bodyPr>
          <a:lstStyle/>
          <a:p>
            <a:pPr defTabSz="457200"/>
            <a:r>
              <a:rPr lang="en-US" sz="2700" i="1">
                <a:solidFill>
                  <a:srgbClr val="0E6C92"/>
                </a:solidFill>
                <a:latin typeface="Geeza Pro Bold"/>
                <a:cs typeface="Arial" pitchFamily="34" charset="0"/>
              </a:rPr>
              <a:t>Desktops are Driven by Personal Interests and Needs</a:t>
            </a:r>
          </a:p>
        </p:txBody>
      </p:sp>
      <p:pic>
        <p:nvPicPr>
          <p:cNvPr id="280582" name="Picture 6"/>
          <p:cNvPicPr>
            <a:picLocks noChangeAspect="1" noChangeArrowheads="1"/>
          </p:cNvPicPr>
          <p:nvPr/>
        </p:nvPicPr>
        <p:blipFill>
          <a:blip r:embed="rId3"/>
          <a:srcRect/>
          <a:stretch>
            <a:fillRect/>
          </a:stretch>
        </p:blipFill>
        <p:spPr bwMode="auto">
          <a:xfrm>
            <a:off x="4572000" y="3733800"/>
            <a:ext cx="4419600" cy="2773363"/>
          </a:xfrm>
          <a:prstGeom prst="rect">
            <a:avLst/>
          </a:prstGeom>
          <a:noFill/>
          <a:ln w="12700" algn="ctr">
            <a:noFill/>
            <a:miter lim="800000"/>
            <a:headEnd/>
            <a:tailEnd/>
          </a:ln>
        </p:spPr>
      </p:pic>
      <p:pic>
        <p:nvPicPr>
          <p:cNvPr id="280583" name="Picture 7"/>
          <p:cNvPicPr>
            <a:picLocks noChangeAspect="1" noChangeArrowheads="1"/>
          </p:cNvPicPr>
          <p:nvPr/>
        </p:nvPicPr>
        <p:blipFill>
          <a:blip r:embed="rId4"/>
          <a:srcRect/>
          <a:stretch>
            <a:fillRect/>
          </a:stretch>
        </p:blipFill>
        <p:spPr bwMode="auto">
          <a:xfrm>
            <a:off x="4419600" y="685800"/>
            <a:ext cx="4495800" cy="2809875"/>
          </a:xfrm>
          <a:prstGeom prst="rect">
            <a:avLst/>
          </a:prstGeom>
          <a:noFill/>
          <a:ln w="12700" algn="ctr">
            <a:noFill/>
            <a:miter lim="800000"/>
            <a:headEnd/>
            <a:tailEnd/>
          </a:ln>
        </p:spPr>
      </p:pic>
      <p:pic>
        <p:nvPicPr>
          <p:cNvPr id="21512" name="Picture 8"/>
          <p:cNvPicPr>
            <a:picLocks noChangeAspect="1" noChangeArrowheads="1"/>
          </p:cNvPicPr>
          <p:nvPr/>
        </p:nvPicPr>
        <p:blipFill>
          <a:blip r:embed="rId5"/>
          <a:srcRect/>
          <a:stretch>
            <a:fillRect/>
          </a:stretch>
        </p:blipFill>
        <p:spPr bwMode="auto">
          <a:xfrm>
            <a:off x="1600200" y="3810000"/>
            <a:ext cx="2409825" cy="2647950"/>
          </a:xfrm>
          <a:prstGeom prst="rect">
            <a:avLst/>
          </a:prstGeom>
          <a:noFill/>
          <a:ln w="12700" algn="ctr">
            <a:noFill/>
            <a:miter lim="800000"/>
            <a:headEnd/>
            <a:tailEnd/>
          </a:ln>
        </p:spPr>
      </p:pic>
      <p:pic>
        <p:nvPicPr>
          <p:cNvPr id="21513" name="Picture 9" descr="Dad"/>
          <p:cNvPicPr>
            <a:picLocks noChangeAspect="1" noChangeArrowheads="1"/>
          </p:cNvPicPr>
          <p:nvPr/>
        </p:nvPicPr>
        <p:blipFill>
          <a:blip r:embed="rId6"/>
          <a:srcRect/>
          <a:stretch>
            <a:fillRect/>
          </a:stretch>
        </p:blipFill>
        <p:spPr bwMode="auto">
          <a:xfrm>
            <a:off x="533400" y="4419600"/>
            <a:ext cx="1619250" cy="1666875"/>
          </a:xfrm>
          <a:prstGeom prst="rect">
            <a:avLst/>
          </a:prstGeom>
          <a:noFill/>
          <a:ln w="9525">
            <a:noFill/>
            <a:miter lim="800000"/>
            <a:headEnd/>
            <a:tailEnd/>
          </a:ln>
        </p:spPr>
      </p:pic>
      <p:pic>
        <p:nvPicPr>
          <p:cNvPr id="21514" name="Picture 10"/>
          <p:cNvPicPr>
            <a:picLocks noChangeAspect="1" noChangeArrowheads="1"/>
          </p:cNvPicPr>
          <p:nvPr/>
        </p:nvPicPr>
        <p:blipFill>
          <a:blip r:embed="rId7"/>
          <a:srcRect/>
          <a:stretch>
            <a:fillRect/>
          </a:stretch>
        </p:blipFill>
        <p:spPr bwMode="auto">
          <a:xfrm>
            <a:off x="1600200" y="1066800"/>
            <a:ext cx="2314575" cy="2343150"/>
          </a:xfrm>
          <a:prstGeom prst="rect">
            <a:avLst/>
          </a:prstGeom>
          <a:noFill/>
          <a:ln w="12700" algn="ctr">
            <a:noFill/>
            <a:miter lim="800000"/>
            <a:headEnd/>
            <a:tailEnd/>
          </a:ln>
        </p:spPr>
      </p:pic>
      <p:pic>
        <p:nvPicPr>
          <p:cNvPr id="21515" name="Picture 11" descr="jonathan"/>
          <p:cNvPicPr>
            <a:picLocks noChangeAspect="1" noChangeArrowheads="1"/>
          </p:cNvPicPr>
          <p:nvPr/>
        </p:nvPicPr>
        <p:blipFill>
          <a:blip r:embed="rId8"/>
          <a:srcRect/>
          <a:stretch>
            <a:fillRect/>
          </a:stretch>
        </p:blipFill>
        <p:spPr bwMode="auto">
          <a:xfrm>
            <a:off x="152400" y="762000"/>
            <a:ext cx="1847850" cy="20288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0583"/>
                                        </p:tgtEl>
                                        <p:attrNameLst>
                                          <p:attrName>style.visibility</p:attrName>
                                        </p:attrNameLst>
                                      </p:cBhvr>
                                      <p:to>
                                        <p:strVal val="visible"/>
                                      </p:to>
                                    </p:set>
                                    <p:animEffect transition="in" filter="fade">
                                      <p:cBhvr>
                                        <p:cTn id="7" dur="1000"/>
                                        <p:tgtEl>
                                          <p:spTgt spid="2805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0582"/>
                                        </p:tgtEl>
                                        <p:attrNameLst>
                                          <p:attrName>style.visibility</p:attrName>
                                        </p:attrNameLst>
                                      </p:cBhvr>
                                      <p:to>
                                        <p:strVal val="visible"/>
                                      </p:to>
                                    </p:set>
                                    <p:animEffect transition="in" filter="fade">
                                      <p:cBhvr>
                                        <p:cTn id="12" dur="1000"/>
                                        <p:tgtEl>
                                          <p:spTgt spid="280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poco.010-00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2531" name="Rectangle 3"/>
          <p:cNvSpPr>
            <a:spLocks noChangeArrowheads="1"/>
          </p:cNvSpPr>
          <p:nvPr/>
        </p:nvSpPr>
        <p:spPr bwMode="auto">
          <a:xfrm>
            <a:off x="3429000" y="1905000"/>
            <a:ext cx="9144000" cy="0"/>
          </a:xfrm>
          <a:prstGeom prst="rect">
            <a:avLst/>
          </a:prstGeom>
          <a:noFill/>
          <a:ln w="12700">
            <a:noFill/>
            <a:miter lim="800000"/>
            <a:headEnd/>
            <a:tailEnd/>
          </a:ln>
        </p:spPr>
        <p:txBody>
          <a:bodyPr>
            <a:spAutoFit/>
          </a:bodyPr>
          <a:lstStyle/>
          <a:p>
            <a:pPr defTabSz="457200"/>
            <a:endParaRPr lang="en-US">
              <a:solidFill>
                <a:prstClr val="black"/>
              </a:solidFill>
              <a:latin typeface="Arial" pitchFamily="34" charset="0"/>
              <a:cs typeface="Arial" pitchFamily="34" charset="0"/>
            </a:endParaRPr>
          </a:p>
        </p:txBody>
      </p:sp>
      <p:sp>
        <p:nvSpPr>
          <p:cNvPr id="22532" name="Rectangle 4"/>
          <p:cNvSpPr>
            <a:spLocks noChangeArrowheads="1"/>
          </p:cNvSpPr>
          <p:nvPr/>
        </p:nvSpPr>
        <p:spPr bwMode="auto">
          <a:xfrm>
            <a:off x="457200" y="990600"/>
            <a:ext cx="7489825" cy="950913"/>
          </a:xfrm>
          <a:prstGeom prst="rect">
            <a:avLst/>
          </a:prstGeom>
          <a:noFill/>
          <a:ln w="12700">
            <a:noFill/>
            <a:miter lim="800000"/>
            <a:headEnd/>
            <a:tailEnd/>
          </a:ln>
        </p:spPr>
        <p:txBody>
          <a:bodyPr lIns="90488" tIns="44450" rIns="90488" bIns="44450"/>
          <a:lstStyle/>
          <a:p>
            <a:pPr defTabSz="457200">
              <a:lnSpc>
                <a:spcPct val="90000"/>
              </a:lnSpc>
            </a:pPr>
            <a:endParaRPr lang="en-US" sz="1900">
              <a:solidFill>
                <a:srgbClr val="0E6C92"/>
              </a:solidFill>
              <a:latin typeface="JuniusModern"/>
              <a:cs typeface="Arial" pitchFamily="34" charset="0"/>
            </a:endParaRPr>
          </a:p>
        </p:txBody>
      </p:sp>
      <p:sp>
        <p:nvSpPr>
          <p:cNvPr id="22533" name="Text Box 5"/>
          <p:cNvSpPr txBox="1">
            <a:spLocks noChangeArrowheads="1"/>
          </p:cNvSpPr>
          <p:nvPr/>
        </p:nvSpPr>
        <p:spPr bwMode="auto">
          <a:xfrm>
            <a:off x="0" y="152400"/>
            <a:ext cx="8118475" cy="442913"/>
          </a:xfrm>
          <a:prstGeom prst="rect">
            <a:avLst/>
          </a:prstGeom>
          <a:noFill/>
          <a:ln w="9525">
            <a:noFill/>
            <a:miter lim="800000"/>
            <a:headEnd/>
            <a:tailEnd/>
          </a:ln>
        </p:spPr>
        <p:txBody>
          <a:bodyPr wrap="none">
            <a:spAutoFit/>
          </a:bodyPr>
          <a:lstStyle/>
          <a:p>
            <a:pPr defTabSz="457200"/>
            <a:r>
              <a:rPr lang="en-US" sz="2300" i="1">
                <a:solidFill>
                  <a:srgbClr val="0E6C92"/>
                </a:solidFill>
                <a:latin typeface="Geeza Pro Bold"/>
                <a:cs typeface="Arial" pitchFamily="34" charset="0"/>
              </a:rPr>
              <a:t>Accessibility Settings Applied to Each User via the Cloud</a:t>
            </a:r>
          </a:p>
        </p:txBody>
      </p:sp>
      <p:pic>
        <p:nvPicPr>
          <p:cNvPr id="22534" name="Picture 6"/>
          <p:cNvPicPr>
            <a:picLocks noChangeAspect="1" noChangeArrowheads="1"/>
          </p:cNvPicPr>
          <p:nvPr/>
        </p:nvPicPr>
        <p:blipFill>
          <a:blip r:embed="rId3"/>
          <a:srcRect/>
          <a:stretch>
            <a:fillRect/>
          </a:stretch>
        </p:blipFill>
        <p:spPr bwMode="auto">
          <a:xfrm>
            <a:off x="152400" y="3200400"/>
            <a:ext cx="3328988" cy="3657600"/>
          </a:xfrm>
          <a:prstGeom prst="rect">
            <a:avLst/>
          </a:prstGeom>
          <a:noFill/>
          <a:ln w="12700" algn="ctr">
            <a:noFill/>
            <a:miter lim="800000"/>
            <a:headEnd/>
            <a:tailEnd/>
          </a:ln>
        </p:spPr>
      </p:pic>
      <p:pic>
        <p:nvPicPr>
          <p:cNvPr id="22535" name="Picture 7" descr="Dad"/>
          <p:cNvPicPr>
            <a:picLocks noChangeAspect="1" noChangeArrowheads="1"/>
          </p:cNvPicPr>
          <p:nvPr/>
        </p:nvPicPr>
        <p:blipFill>
          <a:blip r:embed="rId4"/>
          <a:srcRect/>
          <a:stretch>
            <a:fillRect/>
          </a:stretch>
        </p:blipFill>
        <p:spPr bwMode="auto">
          <a:xfrm>
            <a:off x="228600" y="3429000"/>
            <a:ext cx="1258888" cy="1295400"/>
          </a:xfrm>
          <a:prstGeom prst="rect">
            <a:avLst/>
          </a:prstGeom>
          <a:noFill/>
          <a:ln w="9525">
            <a:noFill/>
            <a:miter lim="800000"/>
            <a:headEnd/>
            <a:tailEnd/>
          </a:ln>
        </p:spPr>
      </p:pic>
      <p:pic>
        <p:nvPicPr>
          <p:cNvPr id="22536" name="Picture 8"/>
          <p:cNvPicPr>
            <a:picLocks noChangeAspect="1" noChangeArrowheads="1"/>
          </p:cNvPicPr>
          <p:nvPr/>
        </p:nvPicPr>
        <p:blipFill>
          <a:blip r:embed="rId5"/>
          <a:srcRect/>
          <a:stretch>
            <a:fillRect/>
          </a:stretch>
        </p:blipFill>
        <p:spPr bwMode="auto">
          <a:xfrm>
            <a:off x="304800" y="685800"/>
            <a:ext cx="2314575" cy="2343150"/>
          </a:xfrm>
          <a:prstGeom prst="rect">
            <a:avLst/>
          </a:prstGeom>
          <a:noFill/>
          <a:ln w="12700" algn="ctr">
            <a:noFill/>
            <a:miter lim="800000"/>
            <a:headEnd/>
            <a:tailEnd/>
          </a:ln>
        </p:spPr>
      </p:pic>
      <p:pic>
        <p:nvPicPr>
          <p:cNvPr id="22537" name="Picture 9" descr="rusty"/>
          <p:cNvPicPr>
            <a:picLocks noChangeAspect="1" noChangeArrowheads="1"/>
          </p:cNvPicPr>
          <p:nvPr/>
        </p:nvPicPr>
        <p:blipFill>
          <a:blip r:embed="rId6"/>
          <a:srcRect/>
          <a:stretch>
            <a:fillRect/>
          </a:stretch>
        </p:blipFill>
        <p:spPr bwMode="auto">
          <a:xfrm>
            <a:off x="152400" y="1066800"/>
            <a:ext cx="1123950" cy="1219200"/>
          </a:xfrm>
          <a:prstGeom prst="rect">
            <a:avLst/>
          </a:prstGeom>
          <a:noFill/>
          <a:ln w="9525">
            <a:noFill/>
            <a:miter lim="800000"/>
            <a:headEnd/>
            <a:tailEnd/>
          </a:ln>
        </p:spPr>
      </p:pic>
      <p:pic>
        <p:nvPicPr>
          <p:cNvPr id="254986" name="Picture 10"/>
          <p:cNvPicPr>
            <a:picLocks noChangeAspect="1" noChangeArrowheads="1"/>
          </p:cNvPicPr>
          <p:nvPr/>
        </p:nvPicPr>
        <p:blipFill>
          <a:blip r:embed="rId7"/>
          <a:srcRect/>
          <a:stretch>
            <a:fillRect/>
          </a:stretch>
        </p:blipFill>
        <p:spPr bwMode="auto">
          <a:xfrm>
            <a:off x="1752600" y="3657600"/>
            <a:ext cx="3200400" cy="2160588"/>
          </a:xfrm>
          <a:prstGeom prst="rect">
            <a:avLst/>
          </a:prstGeom>
          <a:noFill/>
          <a:ln w="12700" algn="ctr">
            <a:noFill/>
            <a:miter lim="800000"/>
            <a:headEnd/>
            <a:tailEnd/>
          </a:ln>
        </p:spPr>
      </p:pic>
      <p:pic>
        <p:nvPicPr>
          <p:cNvPr id="254987" name="Picture 11"/>
          <p:cNvPicPr>
            <a:picLocks noChangeAspect="1" noChangeArrowheads="1"/>
          </p:cNvPicPr>
          <p:nvPr/>
        </p:nvPicPr>
        <p:blipFill>
          <a:blip r:embed="rId8"/>
          <a:srcRect/>
          <a:stretch>
            <a:fillRect/>
          </a:stretch>
        </p:blipFill>
        <p:spPr bwMode="auto">
          <a:xfrm>
            <a:off x="1828800" y="1066800"/>
            <a:ext cx="3124200" cy="1963738"/>
          </a:xfrm>
          <a:prstGeom prst="rect">
            <a:avLst/>
          </a:prstGeom>
          <a:noFill/>
          <a:ln w="12700" algn="ctr">
            <a:noFill/>
            <a:miter lim="800000"/>
            <a:headEnd/>
            <a:tailEnd/>
          </a:ln>
        </p:spPr>
      </p:pic>
      <p:pic>
        <p:nvPicPr>
          <p:cNvPr id="254988" name="Picture 12"/>
          <p:cNvPicPr>
            <a:picLocks noChangeAspect="1" noChangeArrowheads="1"/>
          </p:cNvPicPr>
          <p:nvPr/>
        </p:nvPicPr>
        <p:blipFill>
          <a:blip r:embed="rId9"/>
          <a:srcRect/>
          <a:stretch>
            <a:fillRect/>
          </a:stretch>
        </p:blipFill>
        <p:spPr bwMode="auto">
          <a:xfrm>
            <a:off x="3733800" y="1600200"/>
            <a:ext cx="2971800" cy="1868488"/>
          </a:xfrm>
          <a:prstGeom prst="rect">
            <a:avLst/>
          </a:prstGeom>
          <a:noFill/>
          <a:ln w="12700" algn="ctr">
            <a:noFill/>
            <a:miter lim="800000"/>
            <a:headEnd/>
            <a:tailEnd/>
          </a:ln>
        </p:spPr>
      </p:pic>
      <p:pic>
        <p:nvPicPr>
          <p:cNvPr id="254989" name="Picture 13"/>
          <p:cNvPicPr>
            <a:picLocks noChangeAspect="1" noChangeArrowheads="1"/>
          </p:cNvPicPr>
          <p:nvPr/>
        </p:nvPicPr>
        <p:blipFill>
          <a:blip r:embed="rId10"/>
          <a:srcRect/>
          <a:stretch>
            <a:fillRect/>
          </a:stretch>
        </p:blipFill>
        <p:spPr bwMode="auto">
          <a:xfrm>
            <a:off x="3810000" y="4191000"/>
            <a:ext cx="2819400" cy="1912938"/>
          </a:xfrm>
          <a:prstGeom prst="rect">
            <a:avLst/>
          </a:prstGeom>
          <a:noFill/>
          <a:ln w="12700" algn="ctr">
            <a:noFill/>
            <a:miter lim="800000"/>
            <a:headEnd/>
            <a:tailEnd/>
          </a:ln>
        </p:spPr>
      </p:pic>
      <p:pic>
        <p:nvPicPr>
          <p:cNvPr id="254990" name="Picture 14"/>
          <p:cNvPicPr>
            <a:picLocks noChangeAspect="1" noChangeArrowheads="1"/>
          </p:cNvPicPr>
          <p:nvPr/>
        </p:nvPicPr>
        <p:blipFill>
          <a:blip r:embed="rId11"/>
          <a:srcRect/>
          <a:stretch>
            <a:fillRect/>
          </a:stretch>
        </p:blipFill>
        <p:spPr bwMode="auto">
          <a:xfrm>
            <a:off x="4800600" y="5011738"/>
            <a:ext cx="4343400" cy="1846262"/>
          </a:xfrm>
          <a:prstGeom prst="rect">
            <a:avLst/>
          </a:prstGeom>
          <a:noFill/>
          <a:ln w="12700" algn="ctr">
            <a:noFill/>
            <a:miter lim="800000"/>
            <a:headEnd/>
            <a:tailEnd/>
          </a:ln>
        </p:spPr>
      </p:pic>
      <p:pic>
        <p:nvPicPr>
          <p:cNvPr id="254991" name="Picture 15"/>
          <p:cNvPicPr>
            <a:picLocks noChangeAspect="1" noChangeArrowheads="1"/>
          </p:cNvPicPr>
          <p:nvPr/>
        </p:nvPicPr>
        <p:blipFill>
          <a:blip r:embed="rId12"/>
          <a:srcRect/>
          <a:stretch>
            <a:fillRect/>
          </a:stretch>
        </p:blipFill>
        <p:spPr bwMode="auto">
          <a:xfrm>
            <a:off x="5410200" y="1295400"/>
            <a:ext cx="3733800" cy="2552700"/>
          </a:xfrm>
          <a:prstGeom prst="rect">
            <a:avLst/>
          </a:prstGeom>
          <a:noFill/>
          <a:ln w="12700" algn="ctr">
            <a:noFill/>
            <a:miter lim="800000"/>
            <a:headEnd/>
            <a:tailEnd/>
          </a:ln>
        </p:spPr>
      </p:pic>
      <p:pic>
        <p:nvPicPr>
          <p:cNvPr id="22544" name="Picture 16" descr="jonathan"/>
          <p:cNvPicPr>
            <a:picLocks noChangeAspect="1" noChangeArrowheads="1"/>
          </p:cNvPicPr>
          <p:nvPr/>
        </p:nvPicPr>
        <p:blipFill>
          <a:blip r:embed="rId13"/>
          <a:srcRect/>
          <a:stretch>
            <a:fillRect/>
          </a:stretch>
        </p:blipFill>
        <p:spPr bwMode="auto">
          <a:xfrm>
            <a:off x="152400" y="1066800"/>
            <a:ext cx="1201738" cy="13192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4987"/>
                                        </p:tgtEl>
                                        <p:attrNameLst>
                                          <p:attrName>style.visibility</p:attrName>
                                        </p:attrNameLst>
                                      </p:cBhvr>
                                      <p:to>
                                        <p:strVal val="visible"/>
                                      </p:to>
                                    </p:set>
                                    <p:animEffect transition="in" filter="fade">
                                      <p:cBhvr>
                                        <p:cTn id="7" dur="1000"/>
                                        <p:tgtEl>
                                          <p:spTgt spid="2549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4986"/>
                                        </p:tgtEl>
                                        <p:attrNameLst>
                                          <p:attrName>style.visibility</p:attrName>
                                        </p:attrNameLst>
                                      </p:cBhvr>
                                      <p:to>
                                        <p:strVal val="visible"/>
                                      </p:to>
                                    </p:set>
                                    <p:animEffect transition="in" filter="fade">
                                      <p:cBhvr>
                                        <p:cTn id="12" dur="1000"/>
                                        <p:tgtEl>
                                          <p:spTgt spid="2549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4988"/>
                                        </p:tgtEl>
                                        <p:attrNameLst>
                                          <p:attrName>style.visibility</p:attrName>
                                        </p:attrNameLst>
                                      </p:cBhvr>
                                      <p:to>
                                        <p:strVal val="visible"/>
                                      </p:to>
                                    </p:set>
                                    <p:animEffect transition="in" filter="fade">
                                      <p:cBhvr>
                                        <p:cTn id="17" dur="1000"/>
                                        <p:tgtEl>
                                          <p:spTgt spid="25498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4989"/>
                                        </p:tgtEl>
                                        <p:attrNameLst>
                                          <p:attrName>style.visibility</p:attrName>
                                        </p:attrNameLst>
                                      </p:cBhvr>
                                      <p:to>
                                        <p:strVal val="visible"/>
                                      </p:to>
                                    </p:set>
                                    <p:animEffect transition="in" filter="fade">
                                      <p:cBhvr>
                                        <p:cTn id="22" dur="1000"/>
                                        <p:tgtEl>
                                          <p:spTgt spid="25498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4991"/>
                                        </p:tgtEl>
                                        <p:attrNameLst>
                                          <p:attrName>style.visibility</p:attrName>
                                        </p:attrNameLst>
                                      </p:cBhvr>
                                      <p:to>
                                        <p:strVal val="visible"/>
                                      </p:to>
                                    </p:set>
                                    <p:animEffect transition="in" filter="fade">
                                      <p:cBhvr>
                                        <p:cTn id="27" dur="1000"/>
                                        <p:tgtEl>
                                          <p:spTgt spid="25499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4990"/>
                                        </p:tgtEl>
                                        <p:attrNameLst>
                                          <p:attrName>style.visibility</p:attrName>
                                        </p:attrNameLst>
                                      </p:cBhvr>
                                      <p:to>
                                        <p:strVal val="visible"/>
                                      </p:to>
                                    </p:set>
                                    <p:animEffect transition="in" filter="fade">
                                      <p:cBhvr>
                                        <p:cTn id="32" dur="1000"/>
                                        <p:tgtEl>
                                          <p:spTgt spid="254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628650" y="539750"/>
            <a:ext cx="8229600" cy="931863"/>
          </a:xfrm>
        </p:spPr>
        <p:txBody>
          <a:bodyPr/>
          <a:lstStyle/>
          <a:p>
            <a:pPr eaLnBrk="1" hangingPunct="1"/>
            <a:r>
              <a:rPr lang="en-US" dirty="0" smtClean="0">
                <a:solidFill>
                  <a:srgbClr val="007E86"/>
                </a:solidFill>
                <a:latin typeface="Tahoma" pitchFamily="34" charset="0"/>
                <a:cs typeface="Tahoma" pitchFamily="34" charset="0"/>
              </a:rPr>
              <a:t>Type 2 Diabetes and People with I/DD</a:t>
            </a:r>
            <a:endParaRPr lang="en-US" dirty="0" smtClean="0">
              <a:solidFill>
                <a:srgbClr val="007E86"/>
              </a:solidFill>
            </a:endParaRPr>
          </a:p>
        </p:txBody>
      </p:sp>
      <p:sp>
        <p:nvSpPr>
          <p:cNvPr id="3" name="Slide Number Placeholder 2"/>
          <p:cNvSpPr>
            <a:spLocks noGrp="1"/>
          </p:cNvSpPr>
          <p:nvPr>
            <p:ph type="sldNum" sz="quarter" idx="12"/>
          </p:nvPr>
        </p:nvSpPr>
        <p:spPr/>
        <p:txBody>
          <a:bodyPr/>
          <a:lstStyle/>
          <a:p>
            <a:pPr>
              <a:defRPr/>
            </a:pPr>
            <a:fld id="{F16D7EE1-96DC-46A4-997C-44FC632AB2DF}" type="slidenum">
              <a:rPr lang="en-US">
                <a:solidFill>
                  <a:prstClr val="black">
                    <a:tint val="75000"/>
                  </a:prstClr>
                </a:solidFill>
              </a:rPr>
              <a:pPr>
                <a:defRPr/>
              </a:pPr>
              <a:t>32</a:t>
            </a:fld>
            <a:endParaRPr lang="en-US" dirty="0">
              <a:solidFill>
                <a:prstClr val="black">
                  <a:tint val="75000"/>
                </a:prstClr>
              </a:solidFill>
            </a:endParaRPr>
          </a:p>
        </p:txBody>
      </p:sp>
      <p:sp>
        <p:nvSpPr>
          <p:cNvPr id="18435" name="Rectangle 3"/>
          <p:cNvSpPr>
            <a:spLocks noChangeArrowheads="1"/>
          </p:cNvSpPr>
          <p:nvPr/>
        </p:nvSpPr>
        <p:spPr bwMode="auto">
          <a:xfrm>
            <a:off x="955675" y="1471613"/>
            <a:ext cx="7242175" cy="369887"/>
          </a:xfrm>
          <a:prstGeom prst="rect">
            <a:avLst/>
          </a:prstGeom>
          <a:noFill/>
          <a:ln w="9525">
            <a:noFill/>
            <a:miter lim="800000"/>
            <a:headEnd/>
            <a:tailEnd/>
          </a:ln>
        </p:spPr>
        <p:txBody>
          <a:bodyPr>
            <a:spAutoFit/>
          </a:bodyPr>
          <a:lstStyle/>
          <a:p>
            <a:pPr defTabSz="457200">
              <a:buFont typeface="Arial" pitchFamily="34" charset="0"/>
              <a:buChar char="•"/>
            </a:pPr>
            <a:endParaRPr lang="en-US">
              <a:solidFill>
                <a:prstClr val="black"/>
              </a:solidFill>
              <a:latin typeface="Tahoma" pitchFamily="34" charset="0"/>
              <a:cs typeface="Tahoma" pitchFamily="34" charset="0"/>
            </a:endParaRPr>
          </a:p>
        </p:txBody>
      </p:sp>
      <p:sp>
        <p:nvSpPr>
          <p:cNvPr id="18436" name="Rectangle 4"/>
          <p:cNvSpPr>
            <a:spLocks noChangeArrowheads="1"/>
          </p:cNvSpPr>
          <p:nvPr/>
        </p:nvSpPr>
        <p:spPr bwMode="auto">
          <a:xfrm>
            <a:off x="1195388" y="1471613"/>
            <a:ext cx="7262812" cy="4724400"/>
          </a:xfrm>
          <a:prstGeom prst="rect">
            <a:avLst/>
          </a:prstGeom>
          <a:noFill/>
          <a:ln w="9525">
            <a:noFill/>
            <a:miter lim="800000"/>
            <a:headEnd/>
            <a:tailEnd/>
          </a:ln>
        </p:spPr>
        <p:txBody>
          <a:bodyPr>
            <a:spAutoFit/>
          </a:bodyPr>
          <a:lstStyle/>
          <a:p>
            <a:pPr defTabSz="457200">
              <a:buFont typeface="Arial" pitchFamily="34" charset="0"/>
              <a:buChar char="•"/>
            </a:pPr>
            <a:r>
              <a:rPr lang="en-US" sz="2400" dirty="0">
                <a:solidFill>
                  <a:prstClr val="black"/>
                </a:solidFill>
                <a:latin typeface="Tahoma" pitchFamily="34" charset="0"/>
                <a:cs typeface="Tahoma" pitchFamily="34" charset="0"/>
              </a:rPr>
              <a:t>  Data from 2006 Medical Expenditures Panel Survey</a:t>
            </a:r>
          </a:p>
          <a:p>
            <a:pPr lvl="1" defTabSz="457200">
              <a:buFont typeface="Courier New" pitchFamily="49" charset="0"/>
              <a:buChar char="o"/>
            </a:pPr>
            <a:r>
              <a:rPr lang="en-US" sz="2000" dirty="0">
                <a:solidFill>
                  <a:prstClr val="black"/>
                </a:solidFill>
                <a:latin typeface="Tahoma" pitchFamily="34" charset="0"/>
                <a:cs typeface="Tahoma" pitchFamily="34" charset="0"/>
              </a:rPr>
              <a:t> Health status of working age adults with cognitive limitations compared with adults with no disability</a:t>
            </a:r>
          </a:p>
          <a:p>
            <a:pPr lvl="1" defTabSz="457200"/>
            <a:r>
              <a:rPr lang="en-US" sz="2000" dirty="0">
                <a:solidFill>
                  <a:prstClr val="black"/>
                </a:solidFill>
                <a:latin typeface="Tahoma" pitchFamily="34" charset="0"/>
                <a:cs typeface="Tahoma" pitchFamily="34" charset="0"/>
              </a:rPr>
              <a:t>Adults with I/DD significantly higher prevalence </a:t>
            </a:r>
          </a:p>
          <a:p>
            <a:pPr lvl="2" defTabSz="457200"/>
            <a:r>
              <a:rPr lang="en-US" sz="2000" dirty="0">
                <a:solidFill>
                  <a:prstClr val="black"/>
                </a:solidFill>
                <a:latin typeface="Tahoma" pitchFamily="34" charset="0"/>
                <a:cs typeface="Tahoma" pitchFamily="34" charset="0"/>
              </a:rPr>
              <a:t>19.4%  </a:t>
            </a:r>
            <a:r>
              <a:rPr lang="en-US" sz="2000" dirty="0" err="1">
                <a:solidFill>
                  <a:prstClr val="black"/>
                </a:solidFill>
                <a:latin typeface="Tahoma" pitchFamily="34" charset="0"/>
                <a:cs typeface="Tahoma" pitchFamily="34" charset="0"/>
              </a:rPr>
              <a:t>vs</a:t>
            </a:r>
            <a:r>
              <a:rPr lang="en-US" sz="2000" dirty="0">
                <a:solidFill>
                  <a:prstClr val="black"/>
                </a:solidFill>
                <a:latin typeface="Tahoma" pitchFamily="34" charset="0"/>
                <a:cs typeface="Tahoma" pitchFamily="34" charset="0"/>
              </a:rPr>
              <a:t> 3.8%</a:t>
            </a:r>
          </a:p>
          <a:p>
            <a:pPr lvl="2" defTabSz="457200"/>
            <a:endParaRPr lang="en-US" sz="2000" dirty="0">
              <a:solidFill>
                <a:prstClr val="black"/>
              </a:solidFill>
              <a:latin typeface="Tahoma" pitchFamily="34" charset="0"/>
              <a:cs typeface="Tahoma" pitchFamily="34" charset="0"/>
            </a:endParaRPr>
          </a:p>
          <a:p>
            <a:pPr lvl="1" defTabSz="457200">
              <a:buFont typeface="Courier New" pitchFamily="49" charset="0"/>
              <a:buChar char="o"/>
            </a:pPr>
            <a:r>
              <a:rPr lang="en-US" sz="2000" dirty="0">
                <a:solidFill>
                  <a:prstClr val="black"/>
                </a:solidFill>
                <a:latin typeface="Tahoma" pitchFamily="34" charset="0"/>
                <a:cs typeface="Tahoma" pitchFamily="34" charset="0"/>
              </a:rPr>
              <a:t> Also significantly higher prevalence 6 other chronic health conditions</a:t>
            </a:r>
          </a:p>
          <a:p>
            <a:pPr lvl="1" defTabSz="457200"/>
            <a:endParaRPr lang="en-US" sz="2000" dirty="0">
              <a:solidFill>
                <a:prstClr val="black"/>
              </a:solidFill>
              <a:latin typeface="Tahoma" pitchFamily="34" charset="0"/>
              <a:cs typeface="Tahoma" pitchFamily="34" charset="0"/>
            </a:endParaRPr>
          </a:p>
          <a:p>
            <a:pPr lvl="1" defTabSz="457200">
              <a:buFont typeface="Courier New" pitchFamily="49" charset="0"/>
              <a:buChar char="o"/>
            </a:pPr>
            <a:r>
              <a:rPr lang="en-US" sz="2000" dirty="0">
                <a:solidFill>
                  <a:prstClr val="black"/>
                </a:solidFill>
                <a:latin typeface="Tahoma" pitchFamily="34" charset="0"/>
                <a:cs typeface="Tahoma" pitchFamily="34" charset="0"/>
              </a:rPr>
              <a:t> Adults with I/DD and diabetes significantly more likely to have 4 or more chronic illnesses</a:t>
            </a:r>
          </a:p>
          <a:p>
            <a:pPr lvl="1" defTabSz="457200"/>
            <a:endParaRPr lang="en-US" sz="1400" dirty="0">
              <a:solidFill>
                <a:prstClr val="black"/>
              </a:solidFill>
              <a:latin typeface="Tahoma" pitchFamily="34" charset="0"/>
              <a:cs typeface="Tahoma" pitchFamily="34" charset="0"/>
            </a:endParaRPr>
          </a:p>
          <a:p>
            <a:pPr lvl="1" defTabSz="457200"/>
            <a:r>
              <a:rPr lang="en-US" sz="1300" dirty="0">
                <a:solidFill>
                  <a:prstClr val="black"/>
                </a:solidFill>
                <a:latin typeface="Tahoma" pitchFamily="34" charset="0"/>
                <a:cs typeface="Tahoma" pitchFamily="34" charset="0"/>
              </a:rPr>
              <a:t>Reichard &amp; </a:t>
            </a:r>
            <a:r>
              <a:rPr lang="en-US" sz="1300" dirty="0" err="1">
                <a:solidFill>
                  <a:prstClr val="black"/>
                </a:solidFill>
                <a:latin typeface="Tahoma" pitchFamily="34" charset="0"/>
                <a:cs typeface="Tahoma" pitchFamily="34" charset="0"/>
              </a:rPr>
              <a:t>Stolzle</a:t>
            </a:r>
            <a:r>
              <a:rPr lang="en-US" sz="1300" dirty="0">
                <a:solidFill>
                  <a:prstClr val="black"/>
                </a:solidFill>
                <a:latin typeface="Tahoma" pitchFamily="34" charset="0"/>
                <a:cs typeface="Tahoma" pitchFamily="34" charset="0"/>
              </a:rPr>
              <a:t> (June, 2011).  Diabetes among adults with cognitive limitations compared to individuals with no cognitive disabilities. Intellectual and Developmental Disabilities 49 (3), p 141-154.</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628650" y="747713"/>
            <a:ext cx="8229600" cy="723900"/>
          </a:xfrm>
        </p:spPr>
        <p:txBody>
          <a:bodyPr/>
          <a:lstStyle/>
          <a:p>
            <a:pPr eaLnBrk="1" hangingPunct="1"/>
            <a:r>
              <a:rPr lang="en-US" dirty="0" smtClean="0"/>
              <a:t>	</a:t>
            </a:r>
            <a:r>
              <a:rPr lang="en-US" dirty="0" smtClean="0">
                <a:solidFill>
                  <a:srgbClr val="007E86"/>
                </a:solidFill>
                <a:latin typeface="Tahoma" pitchFamily="34" charset="0"/>
                <a:cs typeface="Tahoma" pitchFamily="34" charset="0"/>
              </a:rPr>
              <a:t>Health Literacy</a:t>
            </a:r>
          </a:p>
        </p:txBody>
      </p:sp>
      <p:sp>
        <p:nvSpPr>
          <p:cNvPr id="3" name="Slide Number Placeholder 2"/>
          <p:cNvSpPr>
            <a:spLocks noGrp="1"/>
          </p:cNvSpPr>
          <p:nvPr>
            <p:ph type="sldNum" sz="quarter" idx="12"/>
          </p:nvPr>
        </p:nvSpPr>
        <p:spPr/>
        <p:txBody>
          <a:bodyPr/>
          <a:lstStyle/>
          <a:p>
            <a:pPr>
              <a:defRPr/>
            </a:pPr>
            <a:fld id="{407536B9-973D-40CF-A371-9DC5EE008DCB}" type="slidenum">
              <a:rPr lang="en-US">
                <a:solidFill>
                  <a:prstClr val="black">
                    <a:tint val="75000"/>
                  </a:prstClr>
                </a:solidFill>
              </a:rPr>
              <a:pPr>
                <a:defRPr/>
              </a:pPr>
              <a:t>33</a:t>
            </a:fld>
            <a:endParaRPr lang="en-US" dirty="0">
              <a:solidFill>
                <a:prstClr val="black">
                  <a:tint val="75000"/>
                </a:prstClr>
              </a:solidFill>
            </a:endParaRPr>
          </a:p>
        </p:txBody>
      </p:sp>
      <p:sp>
        <p:nvSpPr>
          <p:cNvPr id="20483" name="Rectangle 3"/>
          <p:cNvSpPr>
            <a:spLocks noChangeArrowheads="1"/>
          </p:cNvSpPr>
          <p:nvPr/>
        </p:nvSpPr>
        <p:spPr bwMode="auto">
          <a:xfrm>
            <a:off x="955675" y="1471613"/>
            <a:ext cx="7242175" cy="369887"/>
          </a:xfrm>
          <a:prstGeom prst="rect">
            <a:avLst/>
          </a:prstGeom>
          <a:noFill/>
          <a:ln w="9525">
            <a:noFill/>
            <a:miter lim="800000"/>
            <a:headEnd/>
            <a:tailEnd/>
          </a:ln>
        </p:spPr>
        <p:txBody>
          <a:bodyPr>
            <a:spAutoFit/>
          </a:bodyPr>
          <a:lstStyle/>
          <a:p>
            <a:pPr defTabSz="457200">
              <a:buFont typeface="Arial" pitchFamily="34" charset="0"/>
              <a:buChar char="•"/>
            </a:pPr>
            <a:endParaRPr lang="en-US">
              <a:solidFill>
                <a:prstClr val="black"/>
              </a:solidFill>
              <a:latin typeface="Tahoma" pitchFamily="34" charset="0"/>
              <a:cs typeface="Tahoma" pitchFamily="34" charset="0"/>
            </a:endParaRPr>
          </a:p>
        </p:txBody>
      </p:sp>
      <p:sp>
        <p:nvSpPr>
          <p:cNvPr id="20484" name="Rectangle 4"/>
          <p:cNvSpPr>
            <a:spLocks noChangeArrowheads="1"/>
          </p:cNvSpPr>
          <p:nvPr/>
        </p:nvSpPr>
        <p:spPr bwMode="auto">
          <a:xfrm>
            <a:off x="1195388" y="1841500"/>
            <a:ext cx="7262812" cy="3324225"/>
          </a:xfrm>
          <a:prstGeom prst="rect">
            <a:avLst/>
          </a:prstGeom>
          <a:noFill/>
          <a:ln w="9525">
            <a:noFill/>
            <a:miter lim="800000"/>
            <a:headEnd/>
            <a:tailEnd/>
          </a:ln>
        </p:spPr>
        <p:txBody>
          <a:bodyPr>
            <a:spAutoFit/>
          </a:bodyPr>
          <a:lstStyle/>
          <a:p>
            <a:pPr defTabSz="457200">
              <a:buFont typeface="Arial" pitchFamily="34" charset="0"/>
              <a:buChar char="•"/>
            </a:pPr>
            <a:r>
              <a:rPr lang="en-US" sz="2400" dirty="0">
                <a:solidFill>
                  <a:prstClr val="black"/>
                </a:solidFill>
                <a:latin typeface="Tahoma" pitchFamily="34" charset="0"/>
                <a:cs typeface="Tahoma" pitchFamily="34" charset="0"/>
              </a:rPr>
              <a:t> Institute of Medicine workshop reports:</a:t>
            </a:r>
          </a:p>
          <a:p>
            <a:pPr lvl="1" defTabSz="457200">
              <a:buFont typeface="Courier New" pitchFamily="49" charset="0"/>
              <a:buChar char="o"/>
            </a:pPr>
            <a:r>
              <a:rPr lang="en-US" dirty="0">
                <a:solidFill>
                  <a:prstClr val="black"/>
                </a:solidFill>
                <a:latin typeface="Tahoma" pitchFamily="34" charset="0"/>
                <a:cs typeface="Tahoma" pitchFamily="34" charset="0"/>
              </a:rPr>
              <a:t> Promoting health literacy to encourage prevention and wellness (November 1, 2011)</a:t>
            </a:r>
          </a:p>
          <a:p>
            <a:pPr lvl="2" defTabSz="457200"/>
            <a:r>
              <a:rPr lang="en-US" sz="1600" dirty="0">
                <a:solidFill>
                  <a:prstClr val="black"/>
                </a:solidFill>
                <a:latin typeface="Tahoma" pitchFamily="34" charset="0"/>
                <a:cs typeface="Tahoma" pitchFamily="34" charset="0"/>
              </a:rPr>
              <a:t>Research to find better pathways to improved health literacy and better health</a:t>
            </a:r>
          </a:p>
          <a:p>
            <a:pPr lvl="2" defTabSz="457200"/>
            <a:endParaRPr lang="en-US" sz="1600" dirty="0">
              <a:solidFill>
                <a:prstClr val="black"/>
              </a:solidFill>
              <a:latin typeface="Tahoma" pitchFamily="34" charset="0"/>
              <a:cs typeface="Tahoma" pitchFamily="34" charset="0"/>
            </a:endParaRPr>
          </a:p>
          <a:p>
            <a:pPr lvl="1" defTabSz="457200">
              <a:buFont typeface="Courier New" pitchFamily="49" charset="0"/>
              <a:buChar char="o"/>
            </a:pPr>
            <a:r>
              <a:rPr lang="en-US" dirty="0">
                <a:solidFill>
                  <a:prstClr val="black"/>
                </a:solidFill>
                <a:latin typeface="Tahoma" pitchFamily="34" charset="0"/>
                <a:cs typeface="Tahoma" pitchFamily="34" charset="0"/>
              </a:rPr>
              <a:t> Innovations in health literacy (March 10, 2011)</a:t>
            </a:r>
          </a:p>
          <a:p>
            <a:pPr lvl="2" defTabSz="457200"/>
            <a:r>
              <a:rPr lang="en-US" sz="1600" dirty="0">
                <a:solidFill>
                  <a:prstClr val="black"/>
                </a:solidFill>
                <a:latin typeface="Tahoma" pitchFamily="34" charset="0"/>
                <a:cs typeface="Tahoma" pitchFamily="34" charset="0"/>
              </a:rPr>
              <a:t>Health literacy and health disparities, better use of IT improve health literacy</a:t>
            </a:r>
          </a:p>
          <a:p>
            <a:pPr lvl="2" defTabSz="457200"/>
            <a:endParaRPr lang="en-US" sz="1600" dirty="0">
              <a:solidFill>
                <a:prstClr val="black"/>
              </a:solidFill>
              <a:latin typeface="Tahoma" pitchFamily="34" charset="0"/>
              <a:cs typeface="Tahoma" pitchFamily="34" charset="0"/>
            </a:endParaRPr>
          </a:p>
          <a:p>
            <a:pPr lvl="1" defTabSz="457200">
              <a:buFont typeface="Courier New" pitchFamily="49" charset="0"/>
              <a:buChar char="o"/>
            </a:pPr>
            <a:r>
              <a:rPr lang="en-US" dirty="0">
                <a:solidFill>
                  <a:prstClr val="black"/>
                </a:solidFill>
                <a:latin typeface="Tahoma" pitchFamily="34" charset="0"/>
                <a:cs typeface="Tahoma" pitchFamily="34" charset="0"/>
              </a:rPr>
              <a:t> Overall nearly nine out of 10 adults have difficulty using health information to make proper health decisions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628650" y="249382"/>
            <a:ext cx="8229600" cy="931863"/>
          </a:xfrm>
        </p:spPr>
        <p:txBody>
          <a:bodyPr/>
          <a:lstStyle/>
          <a:p>
            <a:pPr eaLnBrk="1" hangingPunct="1"/>
            <a:r>
              <a:rPr lang="en-US" sz="3200" dirty="0" smtClean="0">
                <a:solidFill>
                  <a:srgbClr val="007E86"/>
                </a:solidFill>
                <a:latin typeface="Tahoma" pitchFamily="34" charset="0"/>
                <a:cs typeface="Tahoma" pitchFamily="34" charset="0"/>
              </a:rPr>
              <a:t>Premature Deaths of People with Learning Disabilities</a:t>
            </a:r>
            <a:endParaRPr lang="en-US" sz="3200" dirty="0" smtClean="0">
              <a:solidFill>
                <a:srgbClr val="007E86"/>
              </a:solidFill>
            </a:endParaRPr>
          </a:p>
        </p:txBody>
      </p:sp>
      <p:sp>
        <p:nvSpPr>
          <p:cNvPr id="3" name="Slide Number Placeholder 2"/>
          <p:cNvSpPr>
            <a:spLocks noGrp="1"/>
          </p:cNvSpPr>
          <p:nvPr>
            <p:ph type="sldNum" sz="quarter" idx="12"/>
          </p:nvPr>
        </p:nvSpPr>
        <p:spPr/>
        <p:txBody>
          <a:bodyPr/>
          <a:lstStyle/>
          <a:p>
            <a:pPr>
              <a:defRPr/>
            </a:pPr>
            <a:fld id="{F16D7EE1-96DC-46A4-997C-44FC632AB2DF}" type="slidenum">
              <a:rPr lang="en-US">
                <a:solidFill>
                  <a:prstClr val="black">
                    <a:tint val="75000"/>
                  </a:prstClr>
                </a:solidFill>
              </a:rPr>
              <a:pPr>
                <a:defRPr/>
              </a:pPr>
              <a:t>34</a:t>
            </a:fld>
            <a:endParaRPr lang="en-US" dirty="0">
              <a:solidFill>
                <a:prstClr val="black">
                  <a:tint val="75000"/>
                </a:prstClr>
              </a:solidFill>
            </a:endParaRPr>
          </a:p>
        </p:txBody>
      </p:sp>
      <p:sp>
        <p:nvSpPr>
          <p:cNvPr id="18435" name="Rectangle 3"/>
          <p:cNvSpPr>
            <a:spLocks noChangeArrowheads="1"/>
          </p:cNvSpPr>
          <p:nvPr/>
        </p:nvSpPr>
        <p:spPr bwMode="auto">
          <a:xfrm>
            <a:off x="955675" y="1471613"/>
            <a:ext cx="7242175" cy="369887"/>
          </a:xfrm>
          <a:prstGeom prst="rect">
            <a:avLst/>
          </a:prstGeom>
          <a:noFill/>
          <a:ln w="9525">
            <a:noFill/>
            <a:miter lim="800000"/>
            <a:headEnd/>
            <a:tailEnd/>
          </a:ln>
        </p:spPr>
        <p:txBody>
          <a:bodyPr>
            <a:spAutoFit/>
          </a:bodyPr>
          <a:lstStyle/>
          <a:p>
            <a:pPr defTabSz="457200">
              <a:buFont typeface="Arial" pitchFamily="34" charset="0"/>
              <a:buChar char="•"/>
            </a:pPr>
            <a:endParaRPr lang="en-US">
              <a:solidFill>
                <a:prstClr val="black"/>
              </a:solidFill>
              <a:latin typeface="Tahoma" pitchFamily="34" charset="0"/>
              <a:cs typeface="Tahoma" pitchFamily="34" charset="0"/>
            </a:endParaRPr>
          </a:p>
        </p:txBody>
      </p:sp>
      <p:sp>
        <p:nvSpPr>
          <p:cNvPr id="18436" name="Rectangle 4"/>
          <p:cNvSpPr>
            <a:spLocks noChangeArrowheads="1"/>
          </p:cNvSpPr>
          <p:nvPr/>
        </p:nvSpPr>
        <p:spPr bwMode="auto">
          <a:xfrm>
            <a:off x="1195388" y="1305936"/>
            <a:ext cx="7262812" cy="5324535"/>
          </a:xfrm>
          <a:prstGeom prst="rect">
            <a:avLst/>
          </a:prstGeom>
          <a:noFill/>
          <a:ln w="9525">
            <a:noFill/>
            <a:miter lim="800000"/>
            <a:headEnd/>
            <a:tailEnd/>
          </a:ln>
        </p:spPr>
        <p:txBody>
          <a:bodyPr wrap="square">
            <a:spAutoFit/>
          </a:bodyPr>
          <a:lstStyle/>
          <a:p>
            <a:pPr defTabSz="457200">
              <a:buFont typeface="Arial" pitchFamily="34" charset="0"/>
              <a:buChar char="•"/>
            </a:pPr>
            <a:r>
              <a:rPr lang="en-US" sz="1600" dirty="0">
                <a:solidFill>
                  <a:prstClr val="black"/>
                </a:solidFill>
                <a:latin typeface="Tahoma" pitchFamily="34" charset="0"/>
                <a:cs typeface="Tahoma" pitchFamily="34" charset="0"/>
              </a:rPr>
              <a:t>  </a:t>
            </a:r>
            <a:r>
              <a:rPr lang="en-US" sz="1600" b="1" dirty="0">
                <a:solidFill>
                  <a:prstClr val="black"/>
                </a:solidFill>
                <a:latin typeface="Tahoma" pitchFamily="34" charset="0"/>
                <a:cs typeface="Tahoma" pitchFamily="34" charset="0"/>
              </a:rPr>
              <a:t>Data from </a:t>
            </a:r>
            <a:r>
              <a:rPr lang="en-US" sz="1600" b="1" dirty="0" smtClean="0">
                <a:solidFill>
                  <a:prstClr val="black"/>
                </a:solidFill>
                <a:latin typeface="Tahoma" pitchFamily="34" charset="0"/>
                <a:cs typeface="Tahoma" pitchFamily="34" charset="0"/>
              </a:rPr>
              <a:t>a study between 2010 and 2012 in the UK</a:t>
            </a:r>
            <a:endParaRPr lang="en-US" sz="1600" b="1" dirty="0">
              <a:solidFill>
                <a:prstClr val="black"/>
              </a:solidFill>
              <a:latin typeface="Tahoma" pitchFamily="34" charset="0"/>
              <a:cs typeface="Tahoma" pitchFamily="34" charset="0"/>
            </a:endParaRPr>
          </a:p>
          <a:p>
            <a:pPr lvl="1" defTabSz="457200">
              <a:buFont typeface="Courier New" pitchFamily="49" charset="0"/>
              <a:buChar char="o"/>
            </a:pPr>
            <a:r>
              <a:rPr lang="en-US" sz="1600" dirty="0">
                <a:solidFill>
                  <a:prstClr val="black"/>
                </a:solidFill>
                <a:latin typeface="Tahoma" pitchFamily="34" charset="0"/>
                <a:cs typeface="Tahoma" pitchFamily="34" charset="0"/>
              </a:rPr>
              <a:t> </a:t>
            </a:r>
            <a:r>
              <a:rPr lang="en-US" sz="1600" dirty="0" smtClean="0">
                <a:solidFill>
                  <a:prstClr val="black"/>
                </a:solidFill>
                <a:latin typeface="Tahoma" pitchFamily="34" charset="0"/>
                <a:cs typeface="Tahoma" pitchFamily="34" charset="0"/>
              </a:rPr>
              <a:t>Looked at the causes of death among all known deaths among people with learning disabilities in the Bristol area of south-west England</a:t>
            </a:r>
          </a:p>
          <a:p>
            <a:pPr lvl="1" defTabSz="457200">
              <a:buFont typeface="Courier New" pitchFamily="49" charset="0"/>
              <a:buChar char="o"/>
            </a:pPr>
            <a:endParaRPr lang="en-US" sz="1600" dirty="0">
              <a:solidFill>
                <a:prstClr val="black"/>
              </a:solidFill>
              <a:latin typeface="Tahoma" pitchFamily="34" charset="0"/>
              <a:cs typeface="Tahoma" pitchFamily="34" charset="0"/>
            </a:endParaRPr>
          </a:p>
          <a:p>
            <a:pPr lvl="1" defTabSz="457200">
              <a:buFont typeface="Courier New" pitchFamily="49" charset="0"/>
              <a:buChar char="o"/>
            </a:pPr>
            <a:r>
              <a:rPr lang="en-US" sz="1600" dirty="0">
                <a:solidFill>
                  <a:prstClr val="black"/>
                </a:solidFill>
                <a:latin typeface="Tahoma" pitchFamily="34" charset="0"/>
                <a:cs typeface="Tahoma" pitchFamily="34" charset="0"/>
              </a:rPr>
              <a:t> </a:t>
            </a:r>
            <a:r>
              <a:rPr lang="en-US" sz="1600" dirty="0" smtClean="0">
                <a:solidFill>
                  <a:prstClr val="black"/>
                </a:solidFill>
                <a:latin typeface="Tahoma" pitchFamily="34" charset="0"/>
                <a:cs typeface="Tahoma" pitchFamily="34" charset="0"/>
              </a:rPr>
              <a:t>Men with learning disabilities died, on average, 13 years sooner than the general population</a:t>
            </a:r>
          </a:p>
          <a:p>
            <a:pPr lvl="1" defTabSz="457200">
              <a:buFont typeface="Courier New" pitchFamily="49" charset="0"/>
              <a:buChar char="o"/>
            </a:pPr>
            <a:endParaRPr lang="en-US" sz="1600" dirty="0">
              <a:solidFill>
                <a:prstClr val="black"/>
              </a:solidFill>
              <a:latin typeface="Tahoma" pitchFamily="34" charset="0"/>
              <a:cs typeface="Tahoma" pitchFamily="34" charset="0"/>
            </a:endParaRPr>
          </a:p>
          <a:p>
            <a:pPr lvl="1" defTabSz="457200">
              <a:buFont typeface="Courier New" pitchFamily="49" charset="0"/>
              <a:buChar char="o"/>
            </a:pPr>
            <a:r>
              <a:rPr lang="en-US" sz="1600" dirty="0" smtClean="0">
                <a:solidFill>
                  <a:prstClr val="black"/>
                </a:solidFill>
                <a:latin typeface="Tahoma" pitchFamily="34" charset="0"/>
                <a:cs typeface="Tahoma" pitchFamily="34" charset="0"/>
              </a:rPr>
              <a:t> Women with learning disabilities died, on average 20 years sooner than the general population</a:t>
            </a:r>
          </a:p>
          <a:p>
            <a:pPr lvl="1" defTabSz="457200">
              <a:buFont typeface="Courier New" pitchFamily="49" charset="0"/>
              <a:buChar char="o"/>
            </a:pPr>
            <a:endParaRPr lang="en-US" sz="1600" dirty="0">
              <a:solidFill>
                <a:prstClr val="black"/>
              </a:solidFill>
              <a:latin typeface="Tahoma" pitchFamily="34" charset="0"/>
              <a:cs typeface="Tahoma" pitchFamily="34" charset="0"/>
            </a:endParaRPr>
          </a:p>
          <a:p>
            <a:pPr lvl="1" defTabSz="457200">
              <a:buFont typeface="Courier New" pitchFamily="49" charset="0"/>
              <a:buChar char="o"/>
            </a:pPr>
            <a:r>
              <a:rPr lang="en-US" sz="1600" dirty="0" smtClean="0">
                <a:solidFill>
                  <a:prstClr val="black"/>
                </a:solidFill>
                <a:latin typeface="Tahoma" pitchFamily="34" charset="0"/>
                <a:cs typeface="Tahoma" pitchFamily="34" charset="0"/>
              </a:rPr>
              <a:t> Overall, 22% of the people with learning disabilities were under 50 at the time of death compared with just 9% of the general population</a:t>
            </a:r>
          </a:p>
          <a:p>
            <a:pPr lvl="1" defTabSz="457200">
              <a:buFont typeface="Courier New" pitchFamily="49" charset="0"/>
              <a:buChar char="o"/>
            </a:pPr>
            <a:endParaRPr lang="en-US" sz="1600" dirty="0">
              <a:solidFill>
                <a:prstClr val="black"/>
              </a:solidFill>
              <a:latin typeface="Tahoma" pitchFamily="34" charset="0"/>
              <a:cs typeface="Tahoma" pitchFamily="34" charset="0"/>
            </a:endParaRPr>
          </a:p>
          <a:p>
            <a:pPr lvl="1" defTabSz="457200">
              <a:buFont typeface="Courier New" pitchFamily="49" charset="0"/>
              <a:buChar char="o"/>
            </a:pPr>
            <a:r>
              <a:rPr lang="en-US" sz="1600" dirty="0" smtClean="0">
                <a:solidFill>
                  <a:prstClr val="black"/>
                </a:solidFill>
                <a:latin typeface="Tahoma" pitchFamily="34" charset="0"/>
                <a:cs typeface="Tahoma" pitchFamily="34" charset="0"/>
              </a:rPr>
              <a:t> “</a:t>
            </a:r>
            <a:r>
              <a:rPr lang="en-US" sz="1600" dirty="0" smtClean="0">
                <a:solidFill>
                  <a:prstClr val="black"/>
                </a:solidFill>
                <a:latin typeface="Arial" pitchFamily="34" charset="0"/>
                <a:cs typeface="Arial" pitchFamily="34" charset="0"/>
              </a:rPr>
              <a:t>The cause of their premature deaths appears to be because the NHS is not being provided equitably to everyone based on need. People with learning disabilities are struggling to have their illnesses investigated, diagnosed and treated to the same extent as other people.”</a:t>
            </a:r>
          </a:p>
          <a:p>
            <a:pPr lvl="1" defTabSz="457200">
              <a:buFont typeface="Courier New" pitchFamily="49" charset="0"/>
              <a:buChar char="o"/>
            </a:pPr>
            <a:endParaRPr lang="en-US" sz="1600" dirty="0" smtClean="0">
              <a:solidFill>
                <a:prstClr val="black"/>
              </a:solidFill>
              <a:latin typeface="Tahoma" pitchFamily="34" charset="0"/>
              <a:cs typeface="Tahoma" pitchFamily="34" charset="0"/>
            </a:endParaRPr>
          </a:p>
          <a:p>
            <a:pPr lvl="1" defTabSz="457200"/>
            <a:r>
              <a:rPr lang="en-US" sz="1100" dirty="0" err="1" smtClean="0">
                <a:solidFill>
                  <a:prstClr val="black"/>
                </a:solidFill>
                <a:latin typeface="Tahoma" pitchFamily="34" charset="0"/>
                <a:cs typeface="Tahoma" pitchFamily="34" charset="0"/>
              </a:rPr>
              <a:t>Heslop</a:t>
            </a:r>
            <a:r>
              <a:rPr lang="en-US" sz="1100" dirty="0" smtClean="0">
                <a:solidFill>
                  <a:prstClr val="black"/>
                </a:solidFill>
                <a:latin typeface="Tahoma" pitchFamily="34" charset="0"/>
                <a:cs typeface="Tahoma" pitchFamily="34" charset="0"/>
              </a:rPr>
              <a:t>, et al,  (March 19, 2013).  Confidential inquiry into the premature deaths of people with learning disabilities.   Norah Fry Research Center, Bristol University, England. http://www.bris.ac.uk/cipold/fullfinalreport.pdf</a:t>
            </a:r>
          </a:p>
          <a:p>
            <a:pPr lvl="1" defTabSz="457200"/>
            <a:endParaRPr lang="en-US" sz="1300" dirty="0">
              <a:solidFill>
                <a:prstClr val="black"/>
              </a:solidFill>
              <a:latin typeface="Tahoma" pitchFamily="34" charset="0"/>
              <a:cs typeface="Tahoma"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 descr="poco.010-00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21506" name="Picture 2" descr="HCMTraining"/>
          <p:cNvPicPr>
            <a:picLocks noChangeAspect="1" noChangeArrowheads="1"/>
          </p:cNvPicPr>
          <p:nvPr/>
        </p:nvPicPr>
        <p:blipFill>
          <a:blip r:embed="rId3"/>
          <a:srcRect/>
          <a:stretch>
            <a:fillRect/>
          </a:stretch>
        </p:blipFill>
        <p:spPr bwMode="auto">
          <a:xfrm>
            <a:off x="1981200" y="654627"/>
            <a:ext cx="5181600" cy="5181600"/>
          </a:xfrm>
          <a:prstGeom prst="rect">
            <a:avLst/>
          </a:prstGeom>
          <a:noFill/>
          <a:ln w="6350">
            <a:solidFill>
              <a:srgbClr val="000000"/>
            </a:solidFill>
            <a:miter lim="800000"/>
            <a:headEnd/>
            <a:tailEnd/>
          </a:ln>
        </p:spPr>
      </p:pic>
      <p:sp>
        <p:nvSpPr>
          <p:cNvPr id="21507" name="Text Box 3"/>
          <p:cNvSpPr txBox="1">
            <a:spLocks noChangeArrowheads="1"/>
          </p:cNvSpPr>
          <p:nvPr/>
        </p:nvSpPr>
        <p:spPr bwMode="auto">
          <a:xfrm>
            <a:off x="1447800" y="6124576"/>
            <a:ext cx="6248400" cy="366712"/>
          </a:xfrm>
          <a:prstGeom prst="rect">
            <a:avLst/>
          </a:prstGeom>
          <a:noFill/>
          <a:ln w="9525">
            <a:noFill/>
            <a:miter lim="800000"/>
            <a:headEnd/>
            <a:tailEnd/>
          </a:ln>
        </p:spPr>
        <p:txBody>
          <a:bodyPr>
            <a:spAutoFit/>
          </a:bodyPr>
          <a:lstStyle/>
          <a:p>
            <a:pPr defTabSz="457200">
              <a:spcBef>
                <a:spcPct val="50000"/>
              </a:spcBef>
            </a:pPr>
            <a:r>
              <a:rPr lang="en-US" dirty="0">
                <a:solidFill>
                  <a:srgbClr val="007E86"/>
                </a:solidFill>
                <a:latin typeface="Tahoma" pitchFamily="34" charset="0"/>
                <a:cs typeface="Arial" pitchFamily="34" charset="0"/>
              </a:rPr>
              <a:t>HealthCare Manager – Personalized Health Plan on iPad</a:t>
            </a:r>
          </a:p>
        </p:txBody>
      </p:sp>
      <p:pic>
        <p:nvPicPr>
          <p:cNvPr id="21508" name="Picture 5" descr="wihdlogo"/>
          <p:cNvPicPr>
            <a:picLocks noChangeAspect="1" noChangeArrowheads="1"/>
          </p:cNvPicPr>
          <p:nvPr/>
        </p:nvPicPr>
        <p:blipFill>
          <a:blip r:embed="rId4"/>
          <a:srcRect/>
          <a:stretch>
            <a:fillRect/>
          </a:stretch>
        </p:blipFill>
        <p:spPr bwMode="auto">
          <a:xfrm>
            <a:off x="152400" y="6172200"/>
            <a:ext cx="533400" cy="533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3" descr="poco.010-00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22530" name="Picture 2" descr="screen-02"/>
          <p:cNvPicPr>
            <a:picLocks noChangeAspect="1" noChangeArrowheads="1"/>
          </p:cNvPicPr>
          <p:nvPr/>
        </p:nvPicPr>
        <p:blipFill>
          <a:blip r:embed="rId3"/>
          <a:srcRect/>
          <a:stretch>
            <a:fillRect/>
          </a:stretch>
        </p:blipFill>
        <p:spPr bwMode="auto">
          <a:xfrm>
            <a:off x="1066800" y="1371600"/>
            <a:ext cx="6858000" cy="5143500"/>
          </a:xfrm>
          <a:prstGeom prst="rect">
            <a:avLst/>
          </a:prstGeom>
          <a:noFill/>
          <a:ln w="9525">
            <a:noFill/>
            <a:miter lim="800000"/>
            <a:headEnd/>
            <a:tailEnd/>
          </a:ln>
        </p:spPr>
      </p:pic>
      <p:sp>
        <p:nvSpPr>
          <p:cNvPr id="22531" name="Text Box 3"/>
          <p:cNvSpPr txBox="1">
            <a:spLocks noChangeArrowheads="1"/>
          </p:cNvSpPr>
          <p:nvPr/>
        </p:nvSpPr>
        <p:spPr bwMode="auto">
          <a:xfrm>
            <a:off x="1066800" y="663714"/>
            <a:ext cx="7010400" cy="384721"/>
          </a:xfrm>
          <a:prstGeom prst="rect">
            <a:avLst/>
          </a:prstGeom>
          <a:noFill/>
          <a:ln w="9525">
            <a:noFill/>
            <a:miter lim="800000"/>
            <a:headEnd/>
            <a:tailEnd/>
          </a:ln>
        </p:spPr>
        <p:txBody>
          <a:bodyPr>
            <a:spAutoFit/>
          </a:bodyPr>
          <a:lstStyle/>
          <a:p>
            <a:pPr defTabSz="457200">
              <a:spcBef>
                <a:spcPct val="50000"/>
              </a:spcBef>
            </a:pPr>
            <a:r>
              <a:rPr lang="en-US" sz="1900" b="1" dirty="0">
                <a:solidFill>
                  <a:srgbClr val="007E86"/>
                </a:solidFill>
                <a:latin typeface="Tahoma" pitchFamily="34" charset="0"/>
                <a:cs typeface="Arial" pitchFamily="34" charset="0"/>
              </a:rPr>
              <a:t>Cognitively Accessible Telehealth Portal  - iPad/Android</a:t>
            </a:r>
          </a:p>
        </p:txBody>
      </p:sp>
      <p:pic>
        <p:nvPicPr>
          <p:cNvPr id="22532" name="Picture 5" descr="wihdlogo"/>
          <p:cNvPicPr>
            <a:picLocks noChangeAspect="1" noChangeArrowheads="1"/>
          </p:cNvPicPr>
          <p:nvPr/>
        </p:nvPicPr>
        <p:blipFill>
          <a:blip r:embed="rId4"/>
          <a:srcRect/>
          <a:stretch>
            <a:fillRect/>
          </a:stretch>
        </p:blipFill>
        <p:spPr bwMode="auto">
          <a:xfrm>
            <a:off x="152400" y="6172200"/>
            <a:ext cx="533400" cy="533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descr="poco.010-00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23554" name="Picture 2" descr="SA-Screen-01"/>
          <p:cNvPicPr>
            <a:picLocks noChangeAspect="1" noChangeArrowheads="1"/>
          </p:cNvPicPr>
          <p:nvPr/>
        </p:nvPicPr>
        <p:blipFill>
          <a:blip r:embed="rId3"/>
          <a:srcRect/>
          <a:stretch>
            <a:fillRect/>
          </a:stretch>
        </p:blipFill>
        <p:spPr bwMode="auto">
          <a:xfrm>
            <a:off x="762000" y="2362200"/>
            <a:ext cx="4495800" cy="3378200"/>
          </a:xfrm>
          <a:prstGeom prst="rect">
            <a:avLst/>
          </a:prstGeom>
          <a:noFill/>
          <a:ln w="9525">
            <a:noFill/>
            <a:miter lim="800000"/>
            <a:headEnd/>
            <a:tailEnd/>
          </a:ln>
        </p:spPr>
      </p:pic>
      <p:pic>
        <p:nvPicPr>
          <p:cNvPr id="23555" name="Picture 3" descr="SA-Screen-02"/>
          <p:cNvPicPr>
            <a:picLocks noChangeAspect="1" noChangeArrowheads="1"/>
          </p:cNvPicPr>
          <p:nvPr/>
        </p:nvPicPr>
        <p:blipFill>
          <a:blip r:embed="rId4"/>
          <a:srcRect/>
          <a:stretch>
            <a:fillRect/>
          </a:stretch>
        </p:blipFill>
        <p:spPr bwMode="auto">
          <a:xfrm>
            <a:off x="4572000" y="1600200"/>
            <a:ext cx="3581400" cy="2678113"/>
          </a:xfrm>
          <a:prstGeom prst="rect">
            <a:avLst/>
          </a:prstGeom>
          <a:noFill/>
          <a:ln w="9525">
            <a:noFill/>
            <a:miter lim="800000"/>
            <a:headEnd/>
            <a:tailEnd/>
          </a:ln>
        </p:spPr>
      </p:pic>
      <p:pic>
        <p:nvPicPr>
          <p:cNvPr id="23556" name="Picture 5" descr="wihdlogo"/>
          <p:cNvPicPr>
            <a:picLocks noChangeAspect="1" noChangeArrowheads="1"/>
          </p:cNvPicPr>
          <p:nvPr/>
        </p:nvPicPr>
        <p:blipFill>
          <a:blip r:embed="rId5"/>
          <a:srcRect/>
          <a:stretch>
            <a:fillRect/>
          </a:stretch>
        </p:blipFill>
        <p:spPr bwMode="auto">
          <a:xfrm>
            <a:off x="152400" y="6172200"/>
            <a:ext cx="533400" cy="533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descr="poco.010-00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24578" name="Picture 2" descr="IMG_0033"/>
          <p:cNvPicPr>
            <a:picLocks noChangeAspect="1" noChangeArrowheads="1"/>
          </p:cNvPicPr>
          <p:nvPr/>
        </p:nvPicPr>
        <p:blipFill>
          <a:blip r:embed="rId3"/>
          <a:srcRect/>
          <a:stretch>
            <a:fillRect/>
          </a:stretch>
        </p:blipFill>
        <p:spPr bwMode="auto">
          <a:xfrm>
            <a:off x="457200" y="1219200"/>
            <a:ext cx="4267200" cy="3194050"/>
          </a:xfrm>
          <a:prstGeom prst="rect">
            <a:avLst/>
          </a:prstGeom>
          <a:noFill/>
          <a:ln w="9525">
            <a:solidFill>
              <a:srgbClr val="333333"/>
            </a:solidFill>
            <a:miter lim="800000"/>
            <a:headEnd/>
            <a:tailEnd/>
          </a:ln>
        </p:spPr>
      </p:pic>
      <p:pic>
        <p:nvPicPr>
          <p:cNvPr id="24579" name="Picture 3" descr="IMG_0034"/>
          <p:cNvPicPr>
            <a:picLocks noChangeAspect="1" noChangeArrowheads="1"/>
          </p:cNvPicPr>
          <p:nvPr/>
        </p:nvPicPr>
        <p:blipFill>
          <a:blip r:embed="rId4"/>
          <a:srcRect/>
          <a:stretch>
            <a:fillRect/>
          </a:stretch>
        </p:blipFill>
        <p:spPr bwMode="auto">
          <a:xfrm>
            <a:off x="4343400" y="3276600"/>
            <a:ext cx="4419600" cy="3311525"/>
          </a:xfrm>
          <a:prstGeom prst="rect">
            <a:avLst/>
          </a:prstGeom>
          <a:noFill/>
          <a:ln w="9525">
            <a:solidFill>
              <a:srgbClr val="333333"/>
            </a:solidFill>
            <a:miter lim="800000"/>
            <a:headEnd/>
            <a:tailEnd/>
          </a:ln>
        </p:spPr>
      </p:pic>
      <p:pic>
        <p:nvPicPr>
          <p:cNvPr id="24580" name="Picture 5" descr="wihdlogo"/>
          <p:cNvPicPr>
            <a:picLocks noChangeAspect="1" noChangeArrowheads="1"/>
          </p:cNvPicPr>
          <p:nvPr/>
        </p:nvPicPr>
        <p:blipFill>
          <a:blip r:embed="rId5"/>
          <a:srcRect/>
          <a:stretch>
            <a:fillRect/>
          </a:stretch>
        </p:blipFill>
        <p:spPr bwMode="auto">
          <a:xfrm>
            <a:off x="152400" y="6172200"/>
            <a:ext cx="533400" cy="533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body" idx="1"/>
          </p:nvPr>
        </p:nvSpPr>
        <p:spPr/>
        <p:txBody>
          <a:bodyPr/>
          <a:lstStyle/>
          <a:p>
            <a:pPr eaLnBrk="1" hangingPunct="1"/>
            <a:endParaRPr lang="en-US" smtClean="0"/>
          </a:p>
        </p:txBody>
      </p:sp>
      <p:pic>
        <p:nvPicPr>
          <p:cNvPr id="27650" name="Picture 3" descr="WIHD%20Main%20Menu[1]"/>
          <p:cNvPicPr>
            <a:picLocks noChangeAspect="1" noChangeArrowheads="1"/>
          </p:cNvPicPr>
          <p:nvPr/>
        </p:nvPicPr>
        <p:blipFill>
          <a:blip r:embed="rId2"/>
          <a:srcRect/>
          <a:stretch>
            <a:fillRect/>
          </a:stretch>
        </p:blipFill>
        <p:spPr bwMode="auto">
          <a:xfrm>
            <a:off x="603250" y="1225550"/>
            <a:ext cx="8305800" cy="4940300"/>
          </a:xfrm>
          <a:prstGeom prst="rect">
            <a:avLst/>
          </a:prstGeom>
          <a:noFill/>
          <a:ln w="9525">
            <a:noFill/>
            <a:miter lim="800000"/>
            <a:headEnd/>
            <a:tailEnd/>
          </a:ln>
        </p:spPr>
      </p:pic>
      <p:sp>
        <p:nvSpPr>
          <p:cNvPr id="27651" name="Text Box 4"/>
          <p:cNvSpPr txBox="1">
            <a:spLocks noChangeArrowheads="1"/>
          </p:cNvSpPr>
          <p:nvPr/>
        </p:nvSpPr>
        <p:spPr bwMode="auto">
          <a:xfrm>
            <a:off x="1066800" y="271463"/>
            <a:ext cx="7010400" cy="954087"/>
          </a:xfrm>
          <a:prstGeom prst="rect">
            <a:avLst/>
          </a:prstGeom>
          <a:noFill/>
          <a:ln w="9525">
            <a:noFill/>
            <a:miter lim="800000"/>
            <a:headEnd/>
            <a:tailEnd/>
          </a:ln>
        </p:spPr>
        <p:txBody>
          <a:bodyPr>
            <a:spAutoFit/>
          </a:bodyPr>
          <a:lstStyle/>
          <a:p>
            <a:pPr defTabSz="457200">
              <a:spcBef>
                <a:spcPct val="50000"/>
              </a:spcBef>
            </a:pPr>
            <a:r>
              <a:rPr lang="en-US" sz="2800">
                <a:solidFill>
                  <a:prstClr val="black"/>
                </a:solidFill>
                <a:latin typeface="Tahoma" pitchFamily="34" charset="0"/>
                <a:cs typeface="Tahoma" pitchFamily="34" charset="0"/>
              </a:rPr>
              <a:t>Cognitively Accessible Telehealth Portal – Desktop/Touchsmart</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44876"/>
          </a:xfrm>
        </p:spPr>
        <p:txBody>
          <a:bodyPr/>
          <a:lstStyle/>
          <a:p>
            <a:r>
              <a:rPr lang="en-US" dirty="0" smtClean="0"/>
              <a:t>Where Do We Begin to Look? </a:t>
            </a:r>
            <a:endParaRPr lang="en-US" dirty="0"/>
          </a:p>
        </p:txBody>
      </p:sp>
      <p:sp>
        <p:nvSpPr>
          <p:cNvPr id="3" name="Content Placeholder 2"/>
          <p:cNvSpPr>
            <a:spLocks noGrp="1"/>
          </p:cNvSpPr>
          <p:nvPr>
            <p:ph idx="1"/>
          </p:nvPr>
        </p:nvSpPr>
        <p:spPr>
          <a:xfrm>
            <a:off x="457200" y="1516284"/>
            <a:ext cx="8229600" cy="4274917"/>
          </a:xfrm>
        </p:spPr>
        <p:txBody>
          <a:bodyPr/>
          <a:lstStyle/>
          <a:p>
            <a:pPr marL="0" indent="0">
              <a:buNone/>
            </a:pPr>
            <a:r>
              <a:rPr lang="en-US" dirty="0" smtClean="0"/>
              <a:t>Big Picture Stuff</a:t>
            </a:r>
          </a:p>
          <a:p>
            <a:pPr marL="0" indent="0">
              <a:buNone/>
            </a:pPr>
            <a:r>
              <a:rPr lang="en-US" dirty="0" smtClean="0"/>
              <a:t>What does the Census have? Great national level reports that illustrate health differences at the national level. </a:t>
            </a:r>
          </a:p>
          <a:p>
            <a:pPr marL="0" indent="0">
              <a:buNone/>
            </a:pPr>
            <a:r>
              <a:rPr lang="en-US" dirty="0">
                <a:hlinkClick r:id="rId2"/>
              </a:rPr>
              <a:t>http://www.census.gov</a:t>
            </a:r>
            <a:r>
              <a:rPr lang="en-US" dirty="0" smtClean="0">
                <a:hlinkClick r:id="rId2"/>
              </a:rPr>
              <a:t>/#</a:t>
            </a:r>
            <a:endParaRPr lang="en-US" dirty="0" smtClean="0"/>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31" y="3275635"/>
            <a:ext cx="7789762" cy="3247351"/>
          </a:xfrm>
          <a:prstGeom prst="rect">
            <a:avLst/>
          </a:prstGeom>
        </p:spPr>
      </p:pic>
    </p:spTree>
    <p:extLst>
      <p:ext uri="{BB962C8B-B14F-4D97-AF65-F5344CB8AC3E}">
        <p14:creationId xmlns:p14="http://schemas.microsoft.com/office/powerpoint/2010/main" val="1165990851"/>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3" descr="poco.010-00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28674" name="Picture 8"/>
          <p:cNvPicPr>
            <a:picLocks noChangeAspect="1" noChangeArrowheads="1"/>
          </p:cNvPicPr>
          <p:nvPr/>
        </p:nvPicPr>
        <p:blipFill>
          <a:blip r:embed="rId3"/>
          <a:srcRect/>
          <a:stretch>
            <a:fillRect/>
          </a:stretch>
        </p:blipFill>
        <p:spPr bwMode="auto">
          <a:xfrm>
            <a:off x="381000" y="381000"/>
            <a:ext cx="8534400" cy="5651500"/>
          </a:xfrm>
          <a:prstGeom prst="rect">
            <a:avLst/>
          </a:prstGeom>
          <a:noFill/>
          <a:ln w="12700" algn="ctr">
            <a:noFill/>
            <a:miter lim="800000"/>
            <a:headEnd/>
            <a:tailEnd/>
          </a:ln>
        </p:spPr>
      </p:pic>
      <p:pic>
        <p:nvPicPr>
          <p:cNvPr id="28675" name="Picture 9" descr="wihdlogo"/>
          <p:cNvPicPr>
            <a:picLocks noChangeAspect="1" noChangeArrowheads="1"/>
          </p:cNvPicPr>
          <p:nvPr/>
        </p:nvPicPr>
        <p:blipFill>
          <a:blip r:embed="rId4"/>
          <a:srcRect/>
          <a:stretch>
            <a:fillRect/>
          </a:stretch>
        </p:blipFill>
        <p:spPr bwMode="auto">
          <a:xfrm>
            <a:off x="152400" y="6172200"/>
            <a:ext cx="533400" cy="533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pPr eaLnBrk="1" hangingPunct="1"/>
            <a:endParaRPr lang="en-US" smtClean="0"/>
          </a:p>
        </p:txBody>
      </p:sp>
      <p:pic>
        <p:nvPicPr>
          <p:cNvPr id="29698" name="Picture 2"/>
          <p:cNvPicPr>
            <a:picLocks noGrp="1" noChangeAspect="1" noChangeArrowheads="1"/>
          </p:cNvPicPr>
          <p:nvPr>
            <p:ph idx="1"/>
          </p:nvPr>
        </p:nvPicPr>
        <p:blipFill>
          <a:blip r:embed="rId2"/>
          <a:srcRect/>
          <a:stretch>
            <a:fillRect/>
          </a:stretch>
        </p:blipFill>
        <p:spPr>
          <a:xfrm>
            <a:off x="1154113" y="717550"/>
            <a:ext cx="7067550" cy="5302250"/>
          </a:xfrm>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poco.010-00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7891" name="Rectangle 3"/>
          <p:cNvSpPr>
            <a:spLocks noChangeArrowheads="1"/>
          </p:cNvSpPr>
          <p:nvPr/>
        </p:nvSpPr>
        <p:spPr bwMode="auto">
          <a:xfrm>
            <a:off x="3429000" y="1905000"/>
            <a:ext cx="9144000" cy="0"/>
          </a:xfrm>
          <a:prstGeom prst="rect">
            <a:avLst/>
          </a:prstGeom>
          <a:noFill/>
          <a:ln w="12700">
            <a:noFill/>
            <a:miter lim="800000"/>
            <a:headEnd/>
            <a:tailEnd/>
          </a:ln>
        </p:spPr>
        <p:txBody>
          <a:bodyPr>
            <a:spAutoFit/>
          </a:bodyPr>
          <a:lstStyle/>
          <a:p>
            <a:pPr defTabSz="457200"/>
            <a:endParaRPr lang="en-US">
              <a:solidFill>
                <a:prstClr val="black"/>
              </a:solidFill>
              <a:latin typeface="Arial" pitchFamily="34" charset="0"/>
              <a:cs typeface="Arial" pitchFamily="34" charset="0"/>
            </a:endParaRPr>
          </a:p>
        </p:txBody>
      </p:sp>
      <p:sp>
        <p:nvSpPr>
          <p:cNvPr id="37892" name="Rectangle 4"/>
          <p:cNvSpPr>
            <a:spLocks noChangeArrowheads="1"/>
          </p:cNvSpPr>
          <p:nvPr/>
        </p:nvSpPr>
        <p:spPr bwMode="auto">
          <a:xfrm>
            <a:off x="0" y="6078538"/>
            <a:ext cx="9144000" cy="779462"/>
          </a:xfrm>
          <a:prstGeom prst="rect">
            <a:avLst/>
          </a:prstGeom>
          <a:solidFill>
            <a:schemeClr val="folHlink"/>
          </a:solidFill>
          <a:ln w="12700" algn="ctr">
            <a:solidFill>
              <a:schemeClr val="bg1"/>
            </a:solidFill>
            <a:miter lim="800000"/>
            <a:headEnd/>
            <a:tailEnd/>
          </a:ln>
        </p:spPr>
        <p:txBody>
          <a:bodyPr wrap="none" lIns="90488" tIns="44450" rIns="90488" bIns="44450" anchor="ctr"/>
          <a:lstStyle/>
          <a:p>
            <a:pPr defTabSz="457200"/>
            <a:endParaRPr lang="en-US">
              <a:solidFill>
                <a:prstClr val="black"/>
              </a:solidFill>
              <a:latin typeface="Arial" pitchFamily="34" charset="0"/>
              <a:cs typeface="Arial" pitchFamily="34" charset="0"/>
            </a:endParaRPr>
          </a:p>
        </p:txBody>
      </p:sp>
      <p:sp>
        <p:nvSpPr>
          <p:cNvPr id="37893" name="Rectangle 5"/>
          <p:cNvSpPr>
            <a:spLocks noChangeArrowheads="1"/>
          </p:cNvSpPr>
          <p:nvPr/>
        </p:nvSpPr>
        <p:spPr bwMode="auto">
          <a:xfrm>
            <a:off x="152400" y="6248400"/>
            <a:ext cx="8763000" cy="341313"/>
          </a:xfrm>
          <a:prstGeom prst="rect">
            <a:avLst/>
          </a:prstGeom>
          <a:noFill/>
          <a:ln w="12700">
            <a:noFill/>
            <a:miter lim="800000"/>
            <a:headEnd/>
            <a:tailEnd/>
          </a:ln>
        </p:spPr>
        <p:txBody>
          <a:bodyPr lIns="90488" tIns="44450" rIns="90488" bIns="44450"/>
          <a:lstStyle/>
          <a:p>
            <a:pPr algn="ctr" defTabSz="457200">
              <a:lnSpc>
                <a:spcPct val="90000"/>
              </a:lnSpc>
            </a:pPr>
            <a:r>
              <a:rPr lang="en-US" sz="2300" i="1">
                <a:solidFill>
                  <a:srgbClr val="006699"/>
                </a:solidFill>
                <a:latin typeface="Arial Black" pitchFamily="34" charset="0"/>
                <a:cs typeface="Arial" pitchFamily="34" charset="0"/>
              </a:rPr>
              <a:t>Facebook:  Powerful Opportunity to Connect</a:t>
            </a:r>
          </a:p>
        </p:txBody>
      </p:sp>
      <p:pic>
        <p:nvPicPr>
          <p:cNvPr id="37894" name="Picture 6"/>
          <p:cNvPicPr>
            <a:picLocks noChangeAspect="1" noChangeArrowheads="1"/>
          </p:cNvPicPr>
          <p:nvPr/>
        </p:nvPicPr>
        <p:blipFill>
          <a:blip r:embed="rId3"/>
          <a:srcRect/>
          <a:stretch>
            <a:fillRect/>
          </a:stretch>
        </p:blipFill>
        <p:spPr bwMode="auto">
          <a:xfrm>
            <a:off x="0" y="457200"/>
            <a:ext cx="9144000" cy="5486400"/>
          </a:xfrm>
          <a:prstGeom prst="rect">
            <a:avLst/>
          </a:prstGeom>
          <a:noFill/>
          <a:ln w="12700" algn="ctr">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poco.010-00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8915" name="Rectangle 3"/>
          <p:cNvSpPr>
            <a:spLocks noChangeArrowheads="1"/>
          </p:cNvSpPr>
          <p:nvPr/>
        </p:nvSpPr>
        <p:spPr bwMode="auto">
          <a:xfrm>
            <a:off x="3429000" y="1905000"/>
            <a:ext cx="9144000" cy="0"/>
          </a:xfrm>
          <a:prstGeom prst="rect">
            <a:avLst/>
          </a:prstGeom>
          <a:noFill/>
          <a:ln w="12700">
            <a:noFill/>
            <a:miter lim="800000"/>
            <a:headEnd/>
            <a:tailEnd/>
          </a:ln>
        </p:spPr>
        <p:txBody>
          <a:bodyPr>
            <a:spAutoFit/>
          </a:bodyPr>
          <a:lstStyle/>
          <a:p>
            <a:pPr defTabSz="457200"/>
            <a:endParaRPr lang="en-US">
              <a:solidFill>
                <a:prstClr val="black"/>
              </a:solidFill>
              <a:latin typeface="Arial" pitchFamily="34" charset="0"/>
              <a:cs typeface="Arial" pitchFamily="34" charset="0"/>
            </a:endParaRPr>
          </a:p>
        </p:txBody>
      </p:sp>
      <p:sp>
        <p:nvSpPr>
          <p:cNvPr id="38916" name="Rectangle 4"/>
          <p:cNvSpPr>
            <a:spLocks noChangeArrowheads="1"/>
          </p:cNvSpPr>
          <p:nvPr/>
        </p:nvSpPr>
        <p:spPr bwMode="auto">
          <a:xfrm>
            <a:off x="0" y="6078538"/>
            <a:ext cx="9144000" cy="779462"/>
          </a:xfrm>
          <a:prstGeom prst="rect">
            <a:avLst/>
          </a:prstGeom>
          <a:solidFill>
            <a:schemeClr val="folHlink"/>
          </a:solidFill>
          <a:ln w="12700" algn="ctr">
            <a:solidFill>
              <a:schemeClr val="bg1"/>
            </a:solidFill>
            <a:miter lim="800000"/>
            <a:headEnd/>
            <a:tailEnd/>
          </a:ln>
        </p:spPr>
        <p:txBody>
          <a:bodyPr wrap="none" lIns="90488" tIns="44450" rIns="90488" bIns="44450" anchor="ctr"/>
          <a:lstStyle/>
          <a:p>
            <a:pPr defTabSz="457200"/>
            <a:endParaRPr lang="en-US">
              <a:solidFill>
                <a:prstClr val="black"/>
              </a:solidFill>
              <a:latin typeface="Arial" pitchFamily="34" charset="0"/>
              <a:cs typeface="Arial" pitchFamily="34" charset="0"/>
            </a:endParaRPr>
          </a:p>
        </p:txBody>
      </p:sp>
      <p:sp>
        <p:nvSpPr>
          <p:cNvPr id="38917" name="Rectangle 5"/>
          <p:cNvSpPr>
            <a:spLocks noChangeArrowheads="1"/>
          </p:cNvSpPr>
          <p:nvPr/>
        </p:nvSpPr>
        <p:spPr bwMode="auto">
          <a:xfrm>
            <a:off x="381000" y="6324600"/>
            <a:ext cx="8305800" cy="341313"/>
          </a:xfrm>
          <a:prstGeom prst="rect">
            <a:avLst/>
          </a:prstGeom>
          <a:noFill/>
          <a:ln w="12700">
            <a:noFill/>
            <a:miter lim="800000"/>
            <a:headEnd/>
            <a:tailEnd/>
          </a:ln>
        </p:spPr>
        <p:txBody>
          <a:bodyPr lIns="90488" tIns="44450" rIns="90488" bIns="44450"/>
          <a:lstStyle/>
          <a:p>
            <a:pPr algn="ctr" defTabSz="457200">
              <a:lnSpc>
                <a:spcPct val="90000"/>
              </a:lnSpc>
            </a:pPr>
            <a:r>
              <a:rPr lang="en-US" sz="2300" i="1">
                <a:solidFill>
                  <a:srgbClr val="006699"/>
                </a:solidFill>
                <a:latin typeface="Arial Black" pitchFamily="34" charset="0"/>
                <a:cs typeface="Arial" pitchFamily="34" charset="0"/>
              </a:rPr>
              <a:t>Endeavor Connect: Cognitive Access to Facebook</a:t>
            </a:r>
          </a:p>
        </p:txBody>
      </p:sp>
      <p:pic>
        <p:nvPicPr>
          <p:cNvPr id="38918" name="Picture 6" descr="Endeavor Connect 2"/>
          <p:cNvPicPr>
            <a:picLocks noChangeAspect="1" noChangeArrowheads="1"/>
          </p:cNvPicPr>
          <p:nvPr/>
        </p:nvPicPr>
        <p:blipFill>
          <a:blip r:embed="rId3"/>
          <a:srcRect/>
          <a:stretch>
            <a:fillRect/>
          </a:stretch>
        </p:blipFill>
        <p:spPr bwMode="auto">
          <a:xfrm>
            <a:off x="0" y="0"/>
            <a:ext cx="8913813" cy="59467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descr="poco.010-00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0722" name="Rectangle 2"/>
          <p:cNvSpPr>
            <a:spLocks noGrp="1" noChangeArrowheads="1"/>
          </p:cNvSpPr>
          <p:nvPr>
            <p:ph type="title" idx="4294967295"/>
          </p:nvPr>
        </p:nvSpPr>
        <p:spPr>
          <a:xfrm>
            <a:off x="990600" y="914400"/>
            <a:ext cx="7772400" cy="1143000"/>
          </a:xfrm>
        </p:spPr>
        <p:txBody>
          <a:bodyPr/>
          <a:lstStyle/>
          <a:p>
            <a:pPr eaLnBrk="1" hangingPunct="1"/>
            <a:r>
              <a:rPr lang="en-US" smtClean="0">
                <a:solidFill>
                  <a:srgbClr val="3112EE"/>
                </a:solidFill>
                <a:latin typeface="Tahoma" pitchFamily="34" charset="0"/>
              </a:rPr>
              <a:t>Improving Oral Health</a:t>
            </a:r>
          </a:p>
        </p:txBody>
      </p:sp>
      <p:pic>
        <p:nvPicPr>
          <p:cNvPr id="30723" name="Picture 3"/>
          <p:cNvPicPr>
            <a:picLocks noGrp="1" noChangeAspect="1" noChangeArrowheads="1"/>
          </p:cNvPicPr>
          <p:nvPr>
            <p:ph idx="4294967295"/>
          </p:nvPr>
        </p:nvPicPr>
        <p:blipFill>
          <a:blip r:embed="rId3"/>
          <a:srcRect/>
          <a:stretch>
            <a:fillRect/>
          </a:stretch>
        </p:blipFill>
        <p:spPr>
          <a:xfrm>
            <a:off x="685800" y="1981200"/>
            <a:ext cx="7315200" cy="4114800"/>
          </a:xfrm>
        </p:spPr>
      </p:pic>
      <p:pic>
        <p:nvPicPr>
          <p:cNvPr id="30724" name="Picture 5" descr="wihdlogo"/>
          <p:cNvPicPr>
            <a:picLocks noChangeAspect="1" noChangeArrowheads="1"/>
          </p:cNvPicPr>
          <p:nvPr/>
        </p:nvPicPr>
        <p:blipFill>
          <a:blip r:embed="rId4"/>
          <a:srcRect/>
          <a:stretch>
            <a:fillRect/>
          </a:stretch>
        </p:blipFill>
        <p:spPr bwMode="auto">
          <a:xfrm>
            <a:off x="152400" y="6172200"/>
            <a:ext cx="533400" cy="533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3" descr="poco.010-001.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31746" name="Picture 2" descr="teeth1"/>
          <p:cNvPicPr>
            <a:picLocks noGrp="1" noChangeAspect="1" noChangeArrowheads="1"/>
          </p:cNvPicPr>
          <p:nvPr>
            <p:ph idx="4294967295"/>
          </p:nvPr>
        </p:nvPicPr>
        <p:blipFill>
          <a:blip r:embed="rId4"/>
          <a:srcRect/>
          <a:stretch>
            <a:fillRect/>
          </a:stretch>
        </p:blipFill>
        <p:spPr>
          <a:xfrm>
            <a:off x="762000" y="990600"/>
            <a:ext cx="5943600" cy="5538788"/>
          </a:xfrm>
        </p:spPr>
      </p:pic>
      <p:pic>
        <p:nvPicPr>
          <p:cNvPr id="209923" name="brush1.wav">
            <a:hlinkClick r:id="" action="ppaction://media"/>
          </p:cNvPr>
          <p:cNvPicPr>
            <a:picLocks noRot="1" noChangeAspect="1" noChangeArrowheads="1"/>
          </p:cNvPicPr>
          <p:nvPr>
            <a:audioFile r:link="rId1"/>
          </p:nvPr>
        </p:nvPicPr>
        <p:blipFill>
          <a:blip r:embed="rId5"/>
          <a:srcRect/>
          <a:stretch>
            <a:fillRect/>
          </a:stretch>
        </p:blipFill>
        <p:spPr bwMode="auto">
          <a:xfrm>
            <a:off x="6781800" y="838200"/>
            <a:ext cx="304800" cy="304800"/>
          </a:xfrm>
          <a:prstGeom prst="rect">
            <a:avLst/>
          </a:prstGeom>
          <a:noFill/>
          <a:ln w="9525">
            <a:noFill/>
            <a:miter lim="800000"/>
            <a:headEnd/>
            <a:tailEnd/>
          </a:ln>
        </p:spPr>
      </p:pic>
      <p:sp>
        <p:nvSpPr>
          <p:cNvPr id="31748" name="Rectangle 4"/>
          <p:cNvSpPr>
            <a:spLocks noGrp="1" noChangeArrowheads="1"/>
          </p:cNvSpPr>
          <p:nvPr>
            <p:ph type="body" idx="4294967295"/>
          </p:nvPr>
        </p:nvSpPr>
        <p:spPr>
          <a:xfrm>
            <a:off x="6742113" y="838200"/>
            <a:ext cx="2401887" cy="5675313"/>
          </a:xfrm>
        </p:spPr>
        <p:txBody>
          <a:bodyPr/>
          <a:lstStyle/>
          <a:p>
            <a:pPr eaLnBrk="1" hangingPunct="1">
              <a:lnSpc>
                <a:spcPct val="90000"/>
              </a:lnSpc>
            </a:pPr>
            <a:r>
              <a:rPr lang="en-US" sz="2800" smtClean="0">
                <a:solidFill>
                  <a:schemeClr val="tx1"/>
                </a:solidFill>
              </a:rPr>
              <a:t>Janice after you eat every meal you need to go brush your teeth and you need to get your brush and your toothpaste and go to the bathroom</a:t>
            </a:r>
          </a:p>
        </p:txBody>
      </p:sp>
      <p:pic>
        <p:nvPicPr>
          <p:cNvPr id="31749" name="Picture 6" descr="wihdlogo"/>
          <p:cNvPicPr>
            <a:picLocks noChangeAspect="1" noChangeArrowheads="1"/>
          </p:cNvPicPr>
          <p:nvPr/>
        </p:nvPicPr>
        <p:blipFill>
          <a:blip r:embed="rId6"/>
          <a:srcRect/>
          <a:stretch>
            <a:fillRect/>
          </a:stretch>
        </p:blipFill>
        <p:spPr bwMode="auto">
          <a:xfrm>
            <a:off x="152400" y="6172200"/>
            <a:ext cx="533400" cy="533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12" fill="hold"/>
                                        <p:tgtEl>
                                          <p:spTgt spid="2099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0992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3" descr="poco.010-001.jpg"/>
          <p:cNvPicPr>
            <a:picLocks noChangeAspect="1"/>
          </p:cNvPicPr>
          <p:nvPr/>
        </p:nvPicPr>
        <p:blipFill>
          <a:blip r:embed="rId5"/>
          <a:srcRect/>
          <a:stretch>
            <a:fillRect/>
          </a:stretch>
        </p:blipFill>
        <p:spPr bwMode="auto">
          <a:xfrm>
            <a:off x="0" y="0"/>
            <a:ext cx="9144000" cy="6858000"/>
          </a:xfrm>
          <a:prstGeom prst="rect">
            <a:avLst/>
          </a:prstGeom>
          <a:noFill/>
          <a:ln w="9525">
            <a:noFill/>
            <a:miter lim="800000"/>
            <a:headEnd/>
            <a:tailEnd/>
          </a:ln>
        </p:spPr>
      </p:pic>
      <p:sp>
        <p:nvSpPr>
          <p:cNvPr id="32770" name="Rectangle 3"/>
          <p:cNvSpPr>
            <a:spLocks noChangeArrowheads="1"/>
          </p:cNvSpPr>
          <p:nvPr/>
        </p:nvSpPr>
        <p:spPr bwMode="auto">
          <a:xfrm>
            <a:off x="3429000" y="1905000"/>
            <a:ext cx="9144000" cy="0"/>
          </a:xfrm>
          <a:prstGeom prst="rect">
            <a:avLst/>
          </a:prstGeom>
          <a:noFill/>
          <a:ln w="12700">
            <a:noFill/>
            <a:miter lim="800000"/>
            <a:headEnd/>
            <a:tailEnd/>
          </a:ln>
        </p:spPr>
        <p:txBody>
          <a:bodyPr>
            <a:spAutoFit/>
          </a:bodyPr>
          <a:lstStyle/>
          <a:p>
            <a:pPr defTabSz="457200"/>
            <a:endParaRPr lang="en-US">
              <a:solidFill>
                <a:prstClr val="black"/>
              </a:solidFill>
              <a:latin typeface="Calibri" pitchFamily="34" charset="0"/>
              <a:cs typeface="Arial" pitchFamily="34" charset="0"/>
            </a:endParaRPr>
          </a:p>
        </p:txBody>
      </p:sp>
      <p:sp>
        <p:nvSpPr>
          <p:cNvPr id="32771" name="Rectangle 4"/>
          <p:cNvSpPr>
            <a:spLocks noChangeArrowheads="1"/>
          </p:cNvSpPr>
          <p:nvPr/>
        </p:nvSpPr>
        <p:spPr bwMode="auto">
          <a:xfrm>
            <a:off x="457200" y="990600"/>
            <a:ext cx="7489825" cy="950913"/>
          </a:xfrm>
          <a:prstGeom prst="rect">
            <a:avLst/>
          </a:prstGeom>
          <a:noFill/>
          <a:ln w="12700">
            <a:noFill/>
            <a:miter lim="800000"/>
            <a:headEnd/>
            <a:tailEnd/>
          </a:ln>
        </p:spPr>
        <p:txBody>
          <a:bodyPr lIns="90488" tIns="44450" rIns="90488" bIns="44450"/>
          <a:lstStyle/>
          <a:p>
            <a:pPr defTabSz="457200">
              <a:lnSpc>
                <a:spcPct val="90000"/>
              </a:lnSpc>
            </a:pPr>
            <a:endParaRPr lang="en-US" sz="1900">
              <a:solidFill>
                <a:srgbClr val="0E6C92"/>
              </a:solidFill>
              <a:latin typeface="JuniusModern"/>
              <a:cs typeface="Arial" pitchFamily="34" charset="0"/>
            </a:endParaRPr>
          </a:p>
        </p:txBody>
      </p:sp>
      <p:sp>
        <p:nvSpPr>
          <p:cNvPr id="32772" name="Text Box 5"/>
          <p:cNvSpPr txBox="1">
            <a:spLocks noChangeArrowheads="1"/>
          </p:cNvSpPr>
          <p:nvPr/>
        </p:nvSpPr>
        <p:spPr bwMode="auto">
          <a:xfrm>
            <a:off x="152400" y="228600"/>
            <a:ext cx="5518150" cy="503238"/>
          </a:xfrm>
          <a:prstGeom prst="rect">
            <a:avLst/>
          </a:prstGeom>
          <a:noFill/>
          <a:ln w="9525">
            <a:noFill/>
            <a:miter lim="800000"/>
            <a:headEnd/>
            <a:tailEnd/>
          </a:ln>
        </p:spPr>
        <p:txBody>
          <a:bodyPr wrap="none">
            <a:spAutoFit/>
          </a:bodyPr>
          <a:lstStyle/>
          <a:p>
            <a:pPr defTabSz="457200"/>
            <a:r>
              <a:rPr lang="en-US" sz="2700" i="1">
                <a:solidFill>
                  <a:srgbClr val="008080"/>
                </a:solidFill>
                <a:latin typeface="Geeza Pro Bold"/>
                <a:cs typeface="Arial" pitchFamily="34" charset="0"/>
              </a:rPr>
              <a:t>Self-Directed Consumer Surveys</a:t>
            </a:r>
          </a:p>
        </p:txBody>
      </p:sp>
      <p:sp>
        <p:nvSpPr>
          <p:cNvPr id="32773" name="Rectangle 6"/>
          <p:cNvSpPr>
            <a:spLocks noChangeArrowheads="1"/>
          </p:cNvSpPr>
          <p:nvPr/>
        </p:nvSpPr>
        <p:spPr bwMode="auto">
          <a:xfrm>
            <a:off x="609600" y="990600"/>
            <a:ext cx="7489825" cy="950913"/>
          </a:xfrm>
          <a:prstGeom prst="rect">
            <a:avLst/>
          </a:prstGeom>
          <a:noFill/>
          <a:ln w="12700">
            <a:noFill/>
            <a:miter lim="800000"/>
            <a:headEnd/>
            <a:tailEnd/>
          </a:ln>
        </p:spPr>
        <p:txBody>
          <a:bodyPr lIns="90488" tIns="44450" rIns="90488" bIns="44450"/>
          <a:lstStyle/>
          <a:p>
            <a:pPr defTabSz="457200">
              <a:lnSpc>
                <a:spcPct val="90000"/>
              </a:lnSpc>
            </a:pPr>
            <a:r>
              <a:rPr lang="en-US" sz="1900">
                <a:solidFill>
                  <a:srgbClr val="0E6C92"/>
                </a:solidFill>
                <a:latin typeface="JuniusModern"/>
                <a:cs typeface="Arial" pitchFamily="34" charset="0"/>
              </a:rPr>
              <a:t>Self-directed, survey tools , such as consumer satisfaction surveys, using multi-modal presentation and accessible design can increase independence and reduce staff time interviewing and entering/ aggregating data. </a:t>
            </a:r>
          </a:p>
        </p:txBody>
      </p:sp>
      <p:pic>
        <p:nvPicPr>
          <p:cNvPr id="219143" name="Picture 7" descr="ATLAS - NTI Self-Determination Survey - photo 4"/>
          <p:cNvPicPr>
            <a:picLocks noChangeAspect="1" noChangeArrowheads="1"/>
          </p:cNvPicPr>
          <p:nvPr/>
        </p:nvPicPr>
        <p:blipFill>
          <a:blip r:embed="rId6"/>
          <a:srcRect/>
          <a:stretch>
            <a:fillRect/>
          </a:stretch>
        </p:blipFill>
        <p:spPr bwMode="auto">
          <a:xfrm>
            <a:off x="1676400" y="2362200"/>
            <a:ext cx="5334000" cy="4000500"/>
          </a:xfrm>
          <a:prstGeom prst="rect">
            <a:avLst/>
          </a:prstGeom>
          <a:noFill/>
          <a:ln w="9525">
            <a:noFill/>
            <a:miter lim="800000"/>
            <a:headEnd/>
            <a:tailEnd/>
          </a:ln>
        </p:spPr>
      </p:pic>
      <p:pic>
        <p:nvPicPr>
          <p:cNvPr id="219144" name="Picture 8" descr="ATLAS - NTI Self-Determination Survey - photo 5"/>
          <p:cNvPicPr>
            <a:picLocks noChangeAspect="1" noChangeArrowheads="1"/>
          </p:cNvPicPr>
          <p:nvPr/>
        </p:nvPicPr>
        <p:blipFill>
          <a:blip r:embed="rId7"/>
          <a:srcRect/>
          <a:stretch>
            <a:fillRect/>
          </a:stretch>
        </p:blipFill>
        <p:spPr bwMode="auto">
          <a:xfrm>
            <a:off x="1676400" y="2362200"/>
            <a:ext cx="5338763" cy="4003675"/>
          </a:xfrm>
          <a:prstGeom prst="rect">
            <a:avLst/>
          </a:prstGeom>
          <a:noFill/>
          <a:ln w="9525">
            <a:noFill/>
            <a:miter lim="800000"/>
            <a:headEnd/>
            <a:tailEnd/>
          </a:ln>
        </p:spPr>
      </p:pic>
      <p:pic>
        <p:nvPicPr>
          <p:cNvPr id="219145" name="Picture 9" descr="ATLAS - NTI Self-Determination Survey - photo 2"/>
          <p:cNvPicPr>
            <a:picLocks noChangeAspect="1" noChangeArrowheads="1"/>
          </p:cNvPicPr>
          <p:nvPr/>
        </p:nvPicPr>
        <p:blipFill>
          <a:blip r:embed="rId8"/>
          <a:srcRect/>
          <a:stretch>
            <a:fillRect/>
          </a:stretch>
        </p:blipFill>
        <p:spPr bwMode="auto">
          <a:xfrm>
            <a:off x="1676400" y="2362200"/>
            <a:ext cx="5334000" cy="4002088"/>
          </a:xfrm>
          <a:prstGeom prst="rect">
            <a:avLst/>
          </a:prstGeom>
          <a:noFill/>
          <a:ln w="9525">
            <a:noFill/>
            <a:miter lim="800000"/>
            <a:headEnd/>
            <a:tailEnd/>
          </a:ln>
        </p:spPr>
      </p:pic>
      <p:sp>
        <p:nvSpPr>
          <p:cNvPr id="32777" name="Rectangle 10"/>
          <p:cNvSpPr>
            <a:spLocks noChangeArrowheads="1"/>
          </p:cNvSpPr>
          <p:nvPr/>
        </p:nvSpPr>
        <p:spPr bwMode="auto">
          <a:xfrm>
            <a:off x="762000" y="6516688"/>
            <a:ext cx="7489825" cy="341312"/>
          </a:xfrm>
          <a:prstGeom prst="rect">
            <a:avLst/>
          </a:prstGeom>
          <a:noFill/>
          <a:ln w="12700">
            <a:noFill/>
            <a:miter lim="800000"/>
            <a:headEnd/>
            <a:tailEnd/>
          </a:ln>
        </p:spPr>
        <p:txBody>
          <a:bodyPr lIns="90488" tIns="44450" rIns="90488" bIns="44450"/>
          <a:lstStyle/>
          <a:p>
            <a:pPr defTabSz="457200">
              <a:lnSpc>
                <a:spcPct val="90000"/>
              </a:lnSpc>
            </a:pPr>
            <a:r>
              <a:rPr lang="en-US" sz="1900">
                <a:solidFill>
                  <a:srgbClr val="0E6C92"/>
                </a:solidFill>
                <a:latin typeface="JuniusModern"/>
                <a:cs typeface="Arial" pitchFamily="34" charset="0"/>
              </a:rPr>
              <a:t>ATLAS – Accessible Testing Learning &amp; Assessment System</a:t>
            </a:r>
          </a:p>
        </p:txBody>
      </p:sp>
      <p:pic>
        <p:nvPicPr>
          <p:cNvPr id="32778" name="Picture 11" descr="wihdlogo"/>
          <p:cNvPicPr>
            <a:picLocks noChangeAspect="1" noChangeArrowheads="1"/>
          </p:cNvPicPr>
          <p:nvPr/>
        </p:nvPicPr>
        <p:blipFill>
          <a:blip r:embed="rId9"/>
          <a:srcRect/>
          <a:stretch>
            <a:fillRect/>
          </a:stretch>
        </p:blipFill>
        <p:spPr bwMode="auto">
          <a:xfrm>
            <a:off x="152400" y="6172200"/>
            <a:ext cx="533400" cy="533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9143"/>
                                        </p:tgtEl>
                                        <p:attrNameLst>
                                          <p:attrName>style.visibility</p:attrName>
                                        </p:attrNameLst>
                                      </p:cBhvr>
                                      <p:to>
                                        <p:strVal val="visible"/>
                                      </p:to>
                                    </p:set>
                                    <p:animEffect transition="in" filter="fade">
                                      <p:cBhvr>
                                        <p:cTn id="7" dur="2000"/>
                                        <p:tgtEl>
                                          <p:spTgt spid="219143"/>
                                        </p:tgtEl>
                                      </p:cBhvr>
                                    </p:animEffect>
                                  </p:childTnLst>
                                  <p:subTnLst>
                                    <p:audio>
                                      <p:cMediaNode>
                                        <p:cTn display="0" masterRel="sameClick">
                                          <p:stCondLst>
                                            <p:cond evt="begin" delay="0">
                                              <p:tn val="5"/>
                                            </p:cond>
                                          </p:stCondLst>
                                          <p:endCondLst>
                                            <p:cond evt="onStopAudio" delay="0">
                                              <p:tgtEl>
                                                <p:sldTgt/>
                                              </p:tgtEl>
                                            </p:cond>
                                          </p:endCondLst>
                                        </p:cTn>
                                        <p:tgtEl>
                                          <p:sndTgt r:embed="rId2" name="q19.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9144"/>
                                        </p:tgtEl>
                                        <p:attrNameLst>
                                          <p:attrName>style.visibility</p:attrName>
                                        </p:attrNameLst>
                                      </p:cBhvr>
                                      <p:to>
                                        <p:strVal val="visible"/>
                                      </p:to>
                                    </p:set>
                                    <p:animEffect transition="in" filter="fade">
                                      <p:cBhvr>
                                        <p:cTn id="12" dur="500"/>
                                        <p:tgtEl>
                                          <p:spTgt spid="219144"/>
                                        </p:tgtEl>
                                      </p:cBhvr>
                                    </p:animEffect>
                                  </p:childTnLst>
                                  <p:subTnLst>
                                    <p:audio>
                                      <p:cMediaNode>
                                        <p:cTn display="0" masterRel="sameClick">
                                          <p:stCondLst>
                                            <p:cond evt="begin" delay="0">
                                              <p:tn val="10"/>
                                            </p:cond>
                                          </p:stCondLst>
                                          <p:endCondLst>
                                            <p:cond evt="onStopAudio" delay="0">
                                              <p:tgtEl>
                                                <p:sldTgt/>
                                              </p:tgtEl>
                                            </p:cond>
                                          </p:endCondLst>
                                        </p:cTn>
                                        <p:tgtEl>
                                          <p:sndTgt r:embed="rId3" name="y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9145"/>
                                        </p:tgtEl>
                                        <p:attrNameLst>
                                          <p:attrName>style.visibility</p:attrName>
                                        </p:attrNameLst>
                                      </p:cBhvr>
                                      <p:to>
                                        <p:strVal val="visible"/>
                                      </p:to>
                                    </p:set>
                                    <p:animEffect transition="in" filter="fade">
                                      <p:cBhvr>
                                        <p:cTn id="17" dur="500"/>
                                        <p:tgtEl>
                                          <p:spTgt spid="219145"/>
                                        </p:tgtEl>
                                      </p:cBhvr>
                                    </p:animEffect>
                                  </p:childTnLst>
                                  <p:subTnLst>
                                    <p:audio>
                                      <p:cMediaNode>
                                        <p:cTn display="0" masterRel="sameClick">
                                          <p:stCondLst>
                                            <p:cond evt="begin" delay="0">
                                              <p:tn val="15"/>
                                            </p:cond>
                                          </p:stCondLst>
                                          <p:endCondLst>
                                            <p:cond evt="onStopAudio" delay="0">
                                              <p:tgtEl>
                                                <p:sldTgt/>
                                              </p:tgtEl>
                                            </p:cond>
                                          </p:endCondLst>
                                        </p:cTn>
                                        <p:tgtEl>
                                          <p:sndTgt r:embed="rId4" name="d0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endParaRPr lang="en-US" smtClean="0"/>
          </a:p>
        </p:txBody>
      </p:sp>
      <p:pic>
        <p:nvPicPr>
          <p:cNvPr id="33794" name="Picture 2"/>
          <p:cNvPicPr>
            <a:picLocks noGrp="1" noChangeAspect="1" noChangeArrowheads="1"/>
          </p:cNvPicPr>
          <p:nvPr>
            <p:ph idx="1"/>
          </p:nvPr>
        </p:nvPicPr>
        <p:blipFill>
          <a:blip r:embed="rId2"/>
          <a:srcRect/>
          <a:stretch>
            <a:fillRect/>
          </a:stretch>
        </p:blipFill>
        <p:spPr>
          <a:xfrm>
            <a:off x="838200" y="925513"/>
            <a:ext cx="7315200" cy="4724400"/>
          </a:xfrm>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pPr eaLnBrk="1" hangingPunct="1"/>
            <a:endParaRPr lang="en-US" smtClean="0"/>
          </a:p>
        </p:txBody>
      </p:sp>
      <p:pic>
        <p:nvPicPr>
          <p:cNvPr id="34818" name="Picture 2"/>
          <p:cNvPicPr>
            <a:picLocks noGrp="1" noChangeAspect="1" noChangeArrowheads="1"/>
          </p:cNvPicPr>
          <p:nvPr>
            <p:ph idx="1"/>
          </p:nvPr>
        </p:nvPicPr>
        <p:blipFill>
          <a:blip r:embed="rId2"/>
          <a:srcRect/>
          <a:stretch>
            <a:fillRect/>
          </a:stretch>
        </p:blipFill>
        <p:spPr>
          <a:xfrm>
            <a:off x="879475" y="665163"/>
            <a:ext cx="7216775" cy="5432425"/>
          </a:xfrm>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3" descr="poco.010-00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5842" name="Rectangle 2"/>
          <p:cNvSpPr>
            <a:spLocks noChangeArrowheads="1"/>
          </p:cNvSpPr>
          <p:nvPr/>
        </p:nvSpPr>
        <p:spPr bwMode="auto">
          <a:xfrm>
            <a:off x="1895475" y="1347788"/>
            <a:ext cx="9144000" cy="0"/>
          </a:xfrm>
          <a:prstGeom prst="rect">
            <a:avLst/>
          </a:prstGeom>
          <a:noFill/>
          <a:ln w="12700">
            <a:noFill/>
            <a:miter lim="800000"/>
            <a:headEnd/>
            <a:tailEnd/>
          </a:ln>
        </p:spPr>
        <p:txBody>
          <a:bodyPr>
            <a:spAutoFit/>
          </a:bodyPr>
          <a:lstStyle/>
          <a:p>
            <a:pPr defTabSz="457200"/>
            <a:endParaRPr lang="en-US">
              <a:solidFill>
                <a:prstClr val="black"/>
              </a:solidFill>
              <a:latin typeface="Calibri" pitchFamily="34" charset="0"/>
              <a:cs typeface="Arial" pitchFamily="34" charset="0"/>
            </a:endParaRPr>
          </a:p>
        </p:txBody>
      </p:sp>
      <p:sp>
        <p:nvSpPr>
          <p:cNvPr id="35843" name="Rectangle 3"/>
          <p:cNvSpPr>
            <a:spLocks noChangeArrowheads="1"/>
          </p:cNvSpPr>
          <p:nvPr/>
        </p:nvSpPr>
        <p:spPr bwMode="auto">
          <a:xfrm>
            <a:off x="1295400" y="228600"/>
            <a:ext cx="8763000" cy="1524000"/>
          </a:xfrm>
          <a:prstGeom prst="rect">
            <a:avLst/>
          </a:prstGeom>
          <a:noFill/>
          <a:ln w="12700">
            <a:noFill/>
            <a:miter lim="800000"/>
            <a:headEnd/>
            <a:tailEnd/>
          </a:ln>
        </p:spPr>
        <p:txBody>
          <a:bodyPr lIns="90488" tIns="44450" rIns="90488" bIns="44450"/>
          <a:lstStyle/>
          <a:p>
            <a:pPr marL="342900" indent="-342900" defTabSz="457200">
              <a:lnSpc>
                <a:spcPct val="90000"/>
              </a:lnSpc>
            </a:pPr>
            <a:r>
              <a:rPr lang="en-US" sz="2800" i="1">
                <a:solidFill>
                  <a:srgbClr val="008080"/>
                </a:solidFill>
                <a:latin typeface="Times New Roman" pitchFamily="18" charset="0"/>
                <a:cs typeface="Arial" pitchFamily="34" charset="0"/>
              </a:rPr>
              <a:t>Health Quest</a:t>
            </a:r>
            <a:r>
              <a:rPr lang="en-US" i="1">
                <a:solidFill>
                  <a:srgbClr val="008080"/>
                </a:solidFill>
                <a:latin typeface="Times New Roman" pitchFamily="18" charset="0"/>
                <a:cs typeface="Arial" pitchFamily="34" charset="0"/>
              </a:rPr>
              <a:t> </a:t>
            </a:r>
          </a:p>
          <a:p>
            <a:pPr marL="342900" indent="-342900" defTabSz="457200">
              <a:lnSpc>
                <a:spcPct val="90000"/>
              </a:lnSpc>
            </a:pPr>
            <a:r>
              <a:rPr lang="en-US">
                <a:solidFill>
                  <a:srgbClr val="008080"/>
                </a:solidFill>
                <a:latin typeface="Times New Roman" pitchFamily="18" charset="0"/>
                <a:cs typeface="Arial" pitchFamily="34" charset="0"/>
              </a:rPr>
              <a:t>	</a:t>
            </a:r>
          </a:p>
          <a:p>
            <a:pPr marL="342900" indent="-342900" defTabSz="457200">
              <a:lnSpc>
                <a:spcPct val="90000"/>
              </a:lnSpc>
            </a:pPr>
            <a:r>
              <a:rPr lang="en-US">
                <a:solidFill>
                  <a:srgbClr val="008080"/>
                </a:solidFill>
                <a:latin typeface="Times New Roman" pitchFamily="18" charset="0"/>
                <a:cs typeface="Arial" pitchFamily="34" charset="0"/>
              </a:rPr>
              <a:t>An accessible survey tools to enable individuals with cognitive disabilities</a:t>
            </a:r>
          </a:p>
          <a:p>
            <a:pPr marL="342900" indent="-342900" defTabSz="457200">
              <a:lnSpc>
                <a:spcPct val="90000"/>
              </a:lnSpc>
            </a:pPr>
            <a:r>
              <a:rPr lang="en-US">
                <a:solidFill>
                  <a:srgbClr val="008080"/>
                </a:solidFill>
                <a:latin typeface="Times New Roman" pitchFamily="18" charset="0"/>
                <a:cs typeface="Arial" pitchFamily="34" charset="0"/>
              </a:rPr>
              <a:t> to become active participants in their own health and wellness.</a:t>
            </a:r>
          </a:p>
          <a:p>
            <a:pPr marL="342900" indent="-342900" defTabSz="457200">
              <a:buClr>
                <a:prstClr val="black"/>
              </a:buClr>
              <a:buFont typeface="Wingdings" pitchFamily="2" charset="2"/>
              <a:buChar char="§"/>
            </a:pPr>
            <a:endParaRPr lang="en-US">
              <a:solidFill>
                <a:srgbClr val="006666"/>
              </a:solidFill>
              <a:latin typeface="Times New Roman" pitchFamily="18" charset="0"/>
              <a:cs typeface="Arial" pitchFamily="34" charset="0"/>
            </a:endParaRPr>
          </a:p>
        </p:txBody>
      </p:sp>
      <p:sp>
        <p:nvSpPr>
          <p:cNvPr id="35844" name="AutoShape 4"/>
          <p:cNvSpPr>
            <a:spLocks noChangeArrowheads="1"/>
          </p:cNvSpPr>
          <p:nvPr/>
        </p:nvSpPr>
        <p:spPr bwMode="auto">
          <a:xfrm>
            <a:off x="3886200" y="4419600"/>
            <a:ext cx="762000" cy="304800"/>
          </a:xfrm>
          <a:prstGeom prst="rightArrow">
            <a:avLst>
              <a:gd name="adj1" fmla="val 50000"/>
              <a:gd name="adj2" fmla="val 62500"/>
            </a:avLst>
          </a:prstGeom>
          <a:solidFill>
            <a:srgbClr val="008080"/>
          </a:solidFill>
          <a:ln w="12700">
            <a:noFill/>
            <a:miter lim="800000"/>
            <a:headEnd/>
            <a:tailEnd/>
          </a:ln>
        </p:spPr>
        <p:txBody>
          <a:bodyPr wrap="none" lIns="90488" tIns="44450" rIns="90488" bIns="44450" anchor="ctr"/>
          <a:lstStyle/>
          <a:p>
            <a:pPr defTabSz="457200"/>
            <a:endParaRPr lang="en-US">
              <a:solidFill>
                <a:prstClr val="black"/>
              </a:solidFill>
              <a:latin typeface="Calibri" pitchFamily="34" charset="0"/>
              <a:cs typeface="Arial" pitchFamily="34" charset="0"/>
            </a:endParaRPr>
          </a:p>
        </p:txBody>
      </p:sp>
      <p:pic>
        <p:nvPicPr>
          <p:cNvPr id="35845" name="Picture 5"/>
          <p:cNvPicPr>
            <a:picLocks noChangeAspect="1" noChangeArrowheads="1"/>
          </p:cNvPicPr>
          <p:nvPr/>
        </p:nvPicPr>
        <p:blipFill>
          <a:blip r:embed="rId3"/>
          <a:srcRect/>
          <a:stretch>
            <a:fillRect/>
          </a:stretch>
        </p:blipFill>
        <p:spPr bwMode="auto">
          <a:xfrm>
            <a:off x="7543800" y="1447800"/>
            <a:ext cx="1317625" cy="1600200"/>
          </a:xfrm>
          <a:prstGeom prst="rect">
            <a:avLst/>
          </a:prstGeom>
          <a:noFill/>
          <a:ln w="9525">
            <a:noFill/>
            <a:miter lim="800000"/>
            <a:headEnd/>
            <a:tailEnd/>
          </a:ln>
        </p:spPr>
      </p:pic>
      <p:pic>
        <p:nvPicPr>
          <p:cNvPr id="35846" name="Picture 6"/>
          <p:cNvPicPr>
            <a:picLocks noChangeAspect="1" noChangeArrowheads="1"/>
          </p:cNvPicPr>
          <p:nvPr/>
        </p:nvPicPr>
        <p:blipFill>
          <a:blip r:embed="rId4"/>
          <a:srcRect/>
          <a:stretch>
            <a:fillRect/>
          </a:stretch>
        </p:blipFill>
        <p:spPr bwMode="auto">
          <a:xfrm>
            <a:off x="304800" y="1828800"/>
            <a:ext cx="4876800" cy="2954338"/>
          </a:xfrm>
          <a:prstGeom prst="rect">
            <a:avLst/>
          </a:prstGeom>
          <a:noFill/>
          <a:ln w="9525">
            <a:noFill/>
            <a:miter lim="800000"/>
            <a:headEnd/>
            <a:tailEnd/>
          </a:ln>
        </p:spPr>
      </p:pic>
      <p:pic>
        <p:nvPicPr>
          <p:cNvPr id="35847" name="Picture 7"/>
          <p:cNvPicPr>
            <a:picLocks noChangeAspect="1" noChangeArrowheads="1"/>
          </p:cNvPicPr>
          <p:nvPr/>
        </p:nvPicPr>
        <p:blipFill>
          <a:blip r:embed="rId5"/>
          <a:srcRect/>
          <a:stretch>
            <a:fillRect/>
          </a:stretch>
        </p:blipFill>
        <p:spPr bwMode="auto">
          <a:xfrm>
            <a:off x="4114800" y="3200400"/>
            <a:ext cx="4800600" cy="2900363"/>
          </a:xfrm>
          <a:prstGeom prst="rect">
            <a:avLst/>
          </a:prstGeom>
          <a:noFill/>
          <a:ln w="9525">
            <a:noFill/>
            <a:miter lim="800000"/>
            <a:headEnd/>
            <a:tailEnd/>
          </a:ln>
        </p:spPr>
      </p:pic>
      <p:pic>
        <p:nvPicPr>
          <p:cNvPr id="35848" name="Picture 9" descr="wihdlogo"/>
          <p:cNvPicPr>
            <a:picLocks noChangeAspect="1" noChangeArrowheads="1"/>
          </p:cNvPicPr>
          <p:nvPr/>
        </p:nvPicPr>
        <p:blipFill>
          <a:blip r:embed="rId6"/>
          <a:srcRect/>
          <a:stretch>
            <a:fillRect/>
          </a:stretch>
        </p:blipFill>
        <p:spPr bwMode="auto">
          <a:xfrm>
            <a:off x="152400" y="6172200"/>
            <a:ext cx="533400" cy="533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Disability </a:t>
            </a:r>
            <a:r>
              <a:rPr lang="en-US" dirty="0"/>
              <a:t>D</a:t>
            </a:r>
            <a:r>
              <a:rPr lang="en-US" dirty="0" smtClean="0"/>
              <a:t>efined </a:t>
            </a:r>
            <a:r>
              <a:rPr lang="en-US" dirty="0"/>
              <a:t>U</a:t>
            </a:r>
            <a:r>
              <a:rPr lang="en-US" dirty="0" smtClean="0"/>
              <a:t>sing Census Data? </a:t>
            </a:r>
            <a:endParaRPr lang="en-US" dirty="0"/>
          </a:p>
        </p:txBody>
      </p:sp>
      <p:sp>
        <p:nvSpPr>
          <p:cNvPr id="3" name="Content Placeholder 2"/>
          <p:cNvSpPr>
            <a:spLocks noGrp="1"/>
          </p:cNvSpPr>
          <p:nvPr>
            <p:ph idx="1"/>
          </p:nvPr>
        </p:nvSpPr>
        <p:spPr>
          <a:xfrm>
            <a:off x="312516" y="1600201"/>
            <a:ext cx="8530542" cy="4191000"/>
          </a:xfrm>
        </p:spPr>
        <p:txBody>
          <a:bodyPr/>
          <a:lstStyle/>
          <a:p>
            <a:r>
              <a:rPr lang="en-US" dirty="0" smtClean="0"/>
              <a:t>The </a:t>
            </a:r>
            <a:r>
              <a:rPr lang="en-US" dirty="0"/>
              <a:t>ACS identifies </a:t>
            </a:r>
            <a:r>
              <a:rPr lang="en-US" dirty="0">
                <a:solidFill>
                  <a:schemeClr val="tx2">
                    <a:lumMod val="50000"/>
                  </a:schemeClr>
                </a:solidFill>
              </a:rPr>
              <a:t>serious difficulty </a:t>
            </a:r>
            <a:r>
              <a:rPr lang="en-US" dirty="0"/>
              <a:t>with four basic areas of functioning – hearing, vision, cognition, and ambulation. </a:t>
            </a:r>
            <a:endParaRPr lang="en-US" dirty="0" smtClean="0"/>
          </a:p>
          <a:p>
            <a:r>
              <a:rPr lang="en-US" dirty="0" smtClean="0"/>
              <a:t>These </a:t>
            </a:r>
            <a:r>
              <a:rPr lang="en-US" dirty="0"/>
              <a:t>functional limitations are supplemented by questions about </a:t>
            </a:r>
            <a:r>
              <a:rPr lang="en-US" dirty="0">
                <a:solidFill>
                  <a:schemeClr val="tx2">
                    <a:lumMod val="50000"/>
                  </a:schemeClr>
                </a:solidFill>
              </a:rPr>
              <a:t>difficulties with selected activities</a:t>
            </a:r>
            <a:r>
              <a:rPr lang="en-US" dirty="0"/>
              <a:t> from the Katz Activities of Daily Living (ADL) and Lawton Instrumental Activities of Daily Living (IADL) scales, namely difficulty bathing and dressing, and difficulty performing errands such as shopping. Overall, the ACS attempts to capture </a:t>
            </a:r>
            <a:r>
              <a:rPr lang="en-US" dirty="0">
                <a:solidFill>
                  <a:schemeClr val="tx2">
                    <a:lumMod val="50000"/>
                  </a:schemeClr>
                </a:solidFill>
              </a:rPr>
              <a:t>six</a:t>
            </a:r>
            <a:r>
              <a:rPr lang="en-US" dirty="0"/>
              <a:t> aspects of disability, which can be used together to create an overall disability measure, or independently to identify populations with specific disability types. </a:t>
            </a:r>
            <a:endParaRPr lang="en-US" dirty="0" smtClean="0"/>
          </a:p>
          <a:p>
            <a:r>
              <a:rPr lang="en-US" sz="1600" dirty="0" smtClean="0"/>
              <a:t>http</a:t>
            </a:r>
            <a:r>
              <a:rPr lang="en-US" sz="1600" dirty="0"/>
              <a:t>://www.census.gov/acs/www/Downloads/data_documentation/SubjectDefinitions/2012_ACSSubjectDefinitions.pdf</a:t>
            </a:r>
          </a:p>
          <a:p>
            <a:endParaRPr lang="en-US" dirty="0"/>
          </a:p>
        </p:txBody>
      </p:sp>
      <p:sp>
        <p:nvSpPr>
          <p:cNvPr id="4" name="Text Placeholder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763337308"/>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1066800" y="762000"/>
            <a:ext cx="7772400" cy="1143000"/>
          </a:xfrm>
        </p:spPr>
        <p:txBody>
          <a:bodyPr/>
          <a:lstStyle/>
          <a:p>
            <a:pPr eaLnBrk="1" hangingPunct="1"/>
            <a:r>
              <a:rPr lang="en-US" dirty="0" smtClean="0">
                <a:solidFill>
                  <a:srgbClr val="007E86"/>
                </a:solidFill>
                <a:latin typeface="Tahoma" pitchFamily="34" charset="0"/>
                <a:cs typeface="Tahoma" pitchFamily="34" charset="0"/>
              </a:rPr>
              <a:t>Access to Cloud-Based Data</a:t>
            </a:r>
          </a:p>
        </p:txBody>
      </p:sp>
      <p:pic>
        <p:nvPicPr>
          <p:cNvPr id="36866" name="Picture 2"/>
          <p:cNvPicPr>
            <a:picLocks noGrp="1" noChangeAspect="1" noChangeArrowheads="1"/>
          </p:cNvPicPr>
          <p:nvPr>
            <p:ph idx="1"/>
          </p:nvPr>
        </p:nvPicPr>
        <p:blipFill>
          <a:blip r:embed="rId2"/>
          <a:srcRect/>
          <a:stretch>
            <a:fillRect/>
          </a:stretch>
        </p:blipFill>
        <p:spPr>
          <a:xfrm>
            <a:off x="1284288" y="2133600"/>
            <a:ext cx="6591300" cy="4114800"/>
          </a:xfrm>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1143000" y="762000"/>
            <a:ext cx="7772400" cy="1143000"/>
          </a:xfrm>
        </p:spPr>
        <p:txBody>
          <a:bodyPr/>
          <a:lstStyle/>
          <a:p>
            <a:pPr algn="ctr" eaLnBrk="1" hangingPunct="1"/>
            <a:r>
              <a:rPr lang="en-US" sz="4000" dirty="0" smtClean="0">
                <a:solidFill>
                  <a:srgbClr val="007E86"/>
                </a:solidFill>
                <a:latin typeface="Tahoma" pitchFamily="34" charset="0"/>
                <a:cs typeface="Tahoma" pitchFamily="34" charset="0"/>
              </a:rPr>
              <a:t>Survey Response Summary </a:t>
            </a:r>
          </a:p>
        </p:txBody>
      </p:sp>
      <p:pic>
        <p:nvPicPr>
          <p:cNvPr id="37890" name="Picture 2"/>
          <p:cNvPicPr>
            <a:picLocks noGrp="1" noChangeAspect="1" noChangeArrowheads="1"/>
          </p:cNvPicPr>
          <p:nvPr>
            <p:ph idx="1"/>
          </p:nvPr>
        </p:nvPicPr>
        <p:blipFill>
          <a:blip r:embed="rId2"/>
          <a:srcRect/>
          <a:stretch>
            <a:fillRect/>
          </a:stretch>
        </p:blipFill>
        <p:spPr>
          <a:xfrm>
            <a:off x="1293813" y="2133600"/>
            <a:ext cx="6572250" cy="4114800"/>
          </a:xfrm>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628650" y="530946"/>
            <a:ext cx="8229600" cy="953943"/>
          </a:xfrm>
        </p:spPr>
        <p:txBody>
          <a:bodyPr/>
          <a:lstStyle/>
          <a:p>
            <a:pPr algn="ctr" eaLnBrk="1" hangingPunct="1"/>
            <a:r>
              <a:rPr lang="en-US" dirty="0" smtClean="0">
                <a:solidFill>
                  <a:srgbClr val="007E86"/>
                </a:solidFill>
                <a:latin typeface="Tahoma" pitchFamily="34" charset="0"/>
                <a:cs typeface="Tahoma" pitchFamily="34" charset="0"/>
              </a:rPr>
              <a:t>Survey Response Detail</a:t>
            </a:r>
          </a:p>
        </p:txBody>
      </p:sp>
      <p:pic>
        <p:nvPicPr>
          <p:cNvPr id="38914" name="Picture 2"/>
          <p:cNvPicPr>
            <a:picLocks noGrp="1" noChangeAspect="1" noChangeArrowheads="1"/>
          </p:cNvPicPr>
          <p:nvPr>
            <p:ph idx="1"/>
          </p:nvPr>
        </p:nvPicPr>
        <p:blipFill>
          <a:blip r:embed="rId2"/>
          <a:srcRect/>
          <a:stretch>
            <a:fillRect/>
          </a:stretch>
        </p:blipFill>
        <p:spPr>
          <a:xfrm>
            <a:off x="1479550" y="2133600"/>
            <a:ext cx="6200775" cy="4114800"/>
          </a:xfrm>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1066800" y="533400"/>
            <a:ext cx="7772400" cy="1143000"/>
          </a:xfrm>
        </p:spPr>
        <p:txBody>
          <a:bodyPr/>
          <a:lstStyle/>
          <a:p>
            <a:pPr algn="ctr" eaLnBrk="1" hangingPunct="1"/>
            <a:r>
              <a:rPr lang="en-US" dirty="0" smtClean="0">
                <a:solidFill>
                  <a:srgbClr val="007E86"/>
                </a:solidFill>
                <a:latin typeface="Tahoma" pitchFamily="34" charset="0"/>
                <a:cs typeface="Tahoma" pitchFamily="34" charset="0"/>
              </a:rPr>
              <a:t>Individual Responses</a:t>
            </a:r>
          </a:p>
        </p:txBody>
      </p:sp>
      <p:pic>
        <p:nvPicPr>
          <p:cNvPr id="39938" name="Picture 2"/>
          <p:cNvPicPr>
            <a:picLocks noGrp="1" noChangeAspect="1" noChangeArrowheads="1"/>
          </p:cNvPicPr>
          <p:nvPr>
            <p:ph idx="1"/>
          </p:nvPr>
        </p:nvPicPr>
        <p:blipFill>
          <a:blip r:embed="rId2"/>
          <a:srcRect/>
          <a:stretch>
            <a:fillRect/>
          </a:stretch>
        </p:blipFill>
        <p:spPr>
          <a:xfrm>
            <a:off x="1511300" y="2133600"/>
            <a:ext cx="6137275" cy="4114800"/>
          </a:xfrm>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628650" y="561109"/>
            <a:ext cx="8229600" cy="723900"/>
          </a:xfrm>
        </p:spPr>
        <p:txBody>
          <a:bodyPr/>
          <a:lstStyle/>
          <a:p>
            <a:pPr eaLnBrk="1" hangingPunct="1"/>
            <a:r>
              <a:rPr lang="en-US" dirty="0" smtClean="0"/>
              <a:t>	</a:t>
            </a:r>
            <a:r>
              <a:rPr lang="en-US" dirty="0" smtClean="0">
                <a:solidFill>
                  <a:srgbClr val="007E86"/>
                </a:solidFill>
                <a:latin typeface="Tahoma" pitchFamily="34" charset="0"/>
                <a:cs typeface="Tahoma" pitchFamily="34" charset="0"/>
              </a:rPr>
              <a:t>Future Projects</a:t>
            </a:r>
          </a:p>
        </p:txBody>
      </p:sp>
      <p:sp>
        <p:nvSpPr>
          <p:cNvPr id="3" name="Slide Number Placeholder 2"/>
          <p:cNvSpPr>
            <a:spLocks noGrp="1"/>
          </p:cNvSpPr>
          <p:nvPr>
            <p:ph type="sldNum" sz="quarter" idx="12"/>
          </p:nvPr>
        </p:nvSpPr>
        <p:spPr/>
        <p:txBody>
          <a:bodyPr/>
          <a:lstStyle/>
          <a:p>
            <a:pPr>
              <a:defRPr/>
            </a:pPr>
            <a:fld id="{0BBF9095-32EE-4910-9090-29A700644C4B}" type="slidenum">
              <a:rPr lang="en-US">
                <a:solidFill>
                  <a:prstClr val="black">
                    <a:tint val="75000"/>
                  </a:prstClr>
                </a:solidFill>
              </a:rPr>
              <a:pPr>
                <a:defRPr/>
              </a:pPr>
              <a:t>54</a:t>
            </a:fld>
            <a:endParaRPr lang="en-US" dirty="0">
              <a:solidFill>
                <a:prstClr val="black">
                  <a:tint val="75000"/>
                </a:prstClr>
              </a:solidFill>
            </a:endParaRPr>
          </a:p>
        </p:txBody>
      </p:sp>
      <p:sp>
        <p:nvSpPr>
          <p:cNvPr id="40963" name="Rectangle 3"/>
          <p:cNvSpPr>
            <a:spLocks noChangeArrowheads="1"/>
          </p:cNvSpPr>
          <p:nvPr/>
        </p:nvSpPr>
        <p:spPr bwMode="auto">
          <a:xfrm>
            <a:off x="955675" y="1471613"/>
            <a:ext cx="7242175" cy="369887"/>
          </a:xfrm>
          <a:prstGeom prst="rect">
            <a:avLst/>
          </a:prstGeom>
          <a:noFill/>
          <a:ln w="9525">
            <a:noFill/>
            <a:miter lim="800000"/>
            <a:headEnd/>
            <a:tailEnd/>
          </a:ln>
        </p:spPr>
        <p:txBody>
          <a:bodyPr>
            <a:spAutoFit/>
          </a:bodyPr>
          <a:lstStyle/>
          <a:p>
            <a:pPr defTabSz="457200">
              <a:buFont typeface="Arial" pitchFamily="34" charset="0"/>
              <a:buChar char="•"/>
            </a:pPr>
            <a:endParaRPr lang="en-US">
              <a:solidFill>
                <a:prstClr val="black"/>
              </a:solidFill>
              <a:latin typeface="Tahoma" pitchFamily="34" charset="0"/>
              <a:cs typeface="Tahoma" pitchFamily="34" charset="0"/>
            </a:endParaRPr>
          </a:p>
        </p:txBody>
      </p:sp>
      <p:sp>
        <p:nvSpPr>
          <p:cNvPr id="40964" name="Rectangle 4"/>
          <p:cNvSpPr>
            <a:spLocks noChangeArrowheads="1"/>
          </p:cNvSpPr>
          <p:nvPr/>
        </p:nvSpPr>
        <p:spPr bwMode="auto">
          <a:xfrm>
            <a:off x="1195388" y="1641764"/>
            <a:ext cx="7262812" cy="4524315"/>
          </a:xfrm>
          <a:prstGeom prst="rect">
            <a:avLst/>
          </a:prstGeom>
          <a:noFill/>
          <a:ln w="9525">
            <a:noFill/>
            <a:miter lim="800000"/>
            <a:headEnd/>
            <a:tailEnd/>
          </a:ln>
        </p:spPr>
        <p:txBody>
          <a:bodyPr>
            <a:spAutoFit/>
          </a:bodyPr>
          <a:lstStyle/>
          <a:p>
            <a:pPr defTabSz="457200">
              <a:buFont typeface="Arial" pitchFamily="34" charset="0"/>
              <a:buChar char="•"/>
            </a:pPr>
            <a:r>
              <a:rPr lang="en-US" sz="2400" dirty="0">
                <a:solidFill>
                  <a:prstClr val="black"/>
                </a:solidFill>
                <a:latin typeface="Tahoma" pitchFamily="34" charset="0"/>
                <a:cs typeface="Tahoma" pitchFamily="34" charset="0"/>
              </a:rPr>
              <a:t>  </a:t>
            </a:r>
            <a:r>
              <a:rPr lang="en-US" sz="2400" dirty="0" smtClean="0">
                <a:solidFill>
                  <a:prstClr val="black"/>
                </a:solidFill>
                <a:latin typeface="Tahoma" pitchFamily="34" charset="0"/>
                <a:cs typeface="Tahoma" pitchFamily="34" charset="0"/>
              </a:rPr>
              <a:t>Submitted research proposal under the health literacy initiative to NIH for evaluation of the effectiveness of using smart technology to improve the oral health of people with I/DD.</a:t>
            </a:r>
          </a:p>
          <a:p>
            <a:pPr defTabSz="457200">
              <a:buFont typeface="Arial" pitchFamily="34" charset="0"/>
              <a:buChar char="•"/>
            </a:pPr>
            <a:r>
              <a:rPr lang="en-US" sz="2400" dirty="0" smtClean="0">
                <a:solidFill>
                  <a:prstClr val="black"/>
                </a:solidFill>
                <a:latin typeface="Tahoma" pitchFamily="34" charset="0"/>
                <a:cs typeface="Arial" pitchFamily="34" charset="0"/>
              </a:rPr>
              <a:t>  </a:t>
            </a:r>
            <a:r>
              <a:rPr lang="en-US" sz="2400" dirty="0">
                <a:solidFill>
                  <a:prstClr val="black"/>
                </a:solidFill>
                <a:latin typeface="Tahoma" pitchFamily="34" charset="0"/>
                <a:cs typeface="Arial" pitchFamily="34" charset="0"/>
              </a:rPr>
              <a:t>Develop and deploy accessible health education, health promotion and wellness resources through currently available EMR’s </a:t>
            </a:r>
            <a:endParaRPr lang="en-US" sz="2400" dirty="0" smtClean="0">
              <a:solidFill>
                <a:prstClr val="black"/>
              </a:solidFill>
              <a:latin typeface="Tahoma" pitchFamily="34" charset="0"/>
              <a:cs typeface="Arial" pitchFamily="34" charset="0"/>
            </a:endParaRPr>
          </a:p>
          <a:p>
            <a:pPr defTabSz="457200">
              <a:buFont typeface="Arial" pitchFamily="34" charset="0"/>
              <a:buChar char="•"/>
            </a:pPr>
            <a:r>
              <a:rPr lang="en-US" sz="2400" dirty="0" smtClean="0">
                <a:solidFill>
                  <a:prstClr val="black"/>
                </a:solidFill>
                <a:latin typeface="Tahoma" pitchFamily="34" charset="0"/>
                <a:cs typeface="Arial" pitchFamily="34" charset="0"/>
              </a:rPr>
              <a:t>  Integrate patient satisfaction survey into WIHD PCMH model</a:t>
            </a:r>
            <a:endParaRPr lang="en-US" sz="2400" dirty="0">
              <a:solidFill>
                <a:prstClr val="black"/>
              </a:solidFill>
              <a:latin typeface="Tahoma" pitchFamily="34" charset="0"/>
              <a:cs typeface="Arial" pitchFamily="34" charset="0"/>
            </a:endParaRPr>
          </a:p>
          <a:p>
            <a:pPr defTabSz="457200">
              <a:buFont typeface="Arial" pitchFamily="34" charset="0"/>
              <a:buChar char="•"/>
            </a:pPr>
            <a:r>
              <a:rPr lang="en-US" sz="2400" dirty="0">
                <a:solidFill>
                  <a:prstClr val="black"/>
                </a:solidFill>
                <a:latin typeface="Tahoma" pitchFamily="34" charset="0"/>
                <a:cs typeface="Arial" pitchFamily="34" charset="0"/>
              </a:rPr>
              <a:t>  Use smart technologies to support transitions for young adults with I/DD from pediatric to adult health care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19200" y="3810000"/>
            <a:ext cx="6856413" cy="784225"/>
          </a:xfrm>
        </p:spPr>
        <p:txBody>
          <a:bodyPr/>
          <a:lstStyle/>
          <a:p>
            <a:r>
              <a:rPr lang="en-GB" sz="5400" dirty="0" smtClean="0">
                <a:solidFill>
                  <a:srgbClr val="0000FF"/>
                </a:solidFill>
              </a:rPr>
              <a:t/>
            </a:r>
            <a:br>
              <a:rPr lang="en-GB" sz="5400" dirty="0" smtClean="0">
                <a:solidFill>
                  <a:srgbClr val="0000FF"/>
                </a:solidFill>
              </a:rPr>
            </a:br>
            <a:r>
              <a:rPr lang="en-GB" dirty="0" smtClean="0">
                <a:solidFill>
                  <a:srgbClr val="FFFF00"/>
                </a:solidFill>
                <a:latin typeface="Garamond" pitchFamily="18" charset="0"/>
                <a:cs typeface="Times New Roman" pitchFamily="18" charset="0"/>
              </a:rPr>
              <a:t/>
            </a:r>
            <a:br>
              <a:rPr lang="en-GB" dirty="0" smtClean="0">
                <a:solidFill>
                  <a:srgbClr val="FFFF00"/>
                </a:solidFill>
                <a:latin typeface="Garamond" pitchFamily="18" charset="0"/>
                <a:cs typeface="Times New Roman" pitchFamily="18" charset="0"/>
              </a:rPr>
            </a:br>
            <a:endParaRPr lang="en-US" dirty="0">
              <a:solidFill>
                <a:srgbClr val="FFFF00"/>
              </a:solidFill>
            </a:endParaRPr>
          </a:p>
        </p:txBody>
      </p:sp>
      <p:sp>
        <p:nvSpPr>
          <p:cNvPr id="2051" name="Rectangle 3"/>
          <p:cNvSpPr>
            <a:spLocks noGrp="1" noChangeArrowheads="1"/>
          </p:cNvSpPr>
          <p:nvPr>
            <p:ph type="subTitle" idx="1"/>
          </p:nvPr>
        </p:nvSpPr>
        <p:spPr>
          <a:xfrm>
            <a:off x="1143000" y="3962400"/>
            <a:ext cx="8382000" cy="566737"/>
          </a:xfrm>
        </p:spPr>
        <p:txBody>
          <a:bodyPr/>
          <a:lstStyle/>
          <a:p>
            <a:pPr>
              <a:lnSpc>
                <a:spcPts val="2800"/>
              </a:lnSpc>
            </a:pPr>
            <a:r>
              <a:rPr lang="en-US" sz="2800" b="1" spc="-30" dirty="0" smtClean="0"/>
              <a:t>Strategies to increase health &amp; awareness</a:t>
            </a:r>
          </a:p>
          <a:p>
            <a:pPr>
              <a:lnSpc>
                <a:spcPts val="2800"/>
              </a:lnSpc>
            </a:pPr>
            <a:r>
              <a:rPr lang="en-US" sz="2800" b="1" spc="-30" dirty="0" smtClean="0"/>
              <a:t>for individuals with disabilities &amp; their families</a:t>
            </a:r>
            <a:endParaRPr lang="en-US" sz="2800" b="1" spc="-30" dirty="0"/>
          </a:p>
        </p:txBody>
      </p:sp>
      <p:sp>
        <p:nvSpPr>
          <p:cNvPr id="2052" name="Rectangle 4"/>
          <p:cNvSpPr>
            <a:spLocks noChangeArrowheads="1"/>
          </p:cNvSpPr>
          <p:nvPr/>
        </p:nvSpPr>
        <p:spPr bwMode="auto">
          <a:xfrm>
            <a:off x="2969162" y="4763163"/>
            <a:ext cx="6856413" cy="228600"/>
          </a:xfrm>
          <a:prstGeom prst="rect">
            <a:avLst/>
          </a:prstGeom>
          <a:noFill/>
          <a:ln w="9525">
            <a:noFill/>
            <a:miter lim="800000"/>
            <a:headEnd/>
            <a:tailEnd/>
          </a:ln>
          <a:effectLst/>
        </p:spPr>
        <p:txBody>
          <a:bodyPr wrap="none"/>
          <a:lstStyle/>
          <a:p>
            <a:pPr>
              <a:lnSpc>
                <a:spcPts val="1900"/>
              </a:lnSpc>
              <a:spcBef>
                <a:spcPts val="0"/>
              </a:spcBef>
              <a:spcAft>
                <a:spcPts val="0"/>
              </a:spcAft>
            </a:pPr>
            <a:r>
              <a:rPr lang="en-US" b="1" i="1" dirty="0" smtClean="0">
                <a:solidFill>
                  <a:schemeClr val="bg1"/>
                </a:solidFill>
                <a:latin typeface="Times New Roman" panose="02020603050405020304" pitchFamily="18" charset="0"/>
                <a:cs typeface="Times New Roman" panose="02020603050405020304" pitchFamily="18" charset="0"/>
              </a:rPr>
              <a:t>Elena M. Andresen, PhD</a:t>
            </a:r>
          </a:p>
          <a:p>
            <a:pPr>
              <a:lnSpc>
                <a:spcPts val="1900"/>
              </a:lnSpc>
              <a:spcBef>
                <a:spcPts val="0"/>
              </a:spcBef>
              <a:spcAft>
                <a:spcPts val="0"/>
              </a:spcAft>
            </a:pPr>
            <a:r>
              <a:rPr lang="en-US" b="1" i="1" dirty="0" smtClean="0">
                <a:solidFill>
                  <a:schemeClr val="bg1"/>
                </a:solidFill>
                <a:latin typeface="Times New Roman" panose="02020603050405020304" pitchFamily="18" charset="0"/>
                <a:cs typeface="Times New Roman" panose="02020603050405020304" pitchFamily="18" charset="0"/>
              </a:rPr>
              <a:t>Institute on Development &amp; Disability</a:t>
            </a:r>
          </a:p>
          <a:p>
            <a:pPr>
              <a:lnSpc>
                <a:spcPts val="1900"/>
              </a:lnSpc>
              <a:spcBef>
                <a:spcPts val="0"/>
              </a:spcBef>
              <a:spcAft>
                <a:spcPts val="0"/>
              </a:spcAft>
            </a:pPr>
            <a:r>
              <a:rPr lang="en-US" b="1" i="1" dirty="0" smtClean="0">
                <a:solidFill>
                  <a:schemeClr val="bg1"/>
                </a:solidFill>
                <a:latin typeface="Times New Roman" panose="02020603050405020304" pitchFamily="18" charset="0"/>
                <a:cs typeface="Times New Roman" panose="02020603050405020304" pitchFamily="18" charset="0"/>
              </a:rPr>
              <a:t>Oregon Health &amp; Science University UCEDD</a:t>
            </a:r>
          </a:p>
          <a:p>
            <a:pPr>
              <a:lnSpc>
                <a:spcPts val="2000"/>
              </a:lnSpc>
              <a:spcAft>
                <a:spcPts val="1200"/>
              </a:spcAft>
            </a:pPr>
            <a:r>
              <a:rPr lang="en-US" b="1" i="1" dirty="0" smtClean="0">
                <a:solidFill>
                  <a:schemeClr val="bg1"/>
                </a:solidFill>
                <a:latin typeface="Times New Roman" panose="02020603050405020304" pitchFamily="18" charset="0"/>
                <a:cs typeface="Times New Roman" panose="02020603050405020304" pitchFamily="18" charset="0"/>
              </a:rPr>
              <a:t>Oregon Office on Disability &amp; Health</a:t>
            </a:r>
          </a:p>
          <a:p>
            <a:pPr>
              <a:lnSpc>
                <a:spcPts val="1900"/>
              </a:lnSpc>
            </a:pPr>
            <a:r>
              <a:rPr lang="en-US" b="1" i="1" dirty="0" smtClean="0">
                <a:solidFill>
                  <a:schemeClr val="bg1"/>
                </a:solidFill>
                <a:latin typeface="Times New Roman" panose="02020603050405020304" pitchFamily="18" charset="0"/>
                <a:cs typeface="Times New Roman" panose="02020603050405020304" pitchFamily="18" charset="0"/>
              </a:rPr>
              <a:t>Angela Weaver, MEd</a:t>
            </a:r>
          </a:p>
          <a:p>
            <a:pPr>
              <a:lnSpc>
                <a:spcPts val="1900"/>
              </a:lnSpc>
            </a:pPr>
            <a:r>
              <a:rPr lang="en-US" b="1" i="1" dirty="0" smtClean="0">
                <a:solidFill>
                  <a:schemeClr val="bg1"/>
                </a:solidFill>
                <a:latin typeface="Times New Roman" panose="02020603050405020304" pitchFamily="18" charset="0"/>
                <a:cs typeface="Times New Roman" panose="02020603050405020304" pitchFamily="18" charset="0"/>
              </a:rPr>
              <a:t>Institute on Development &amp; Disability</a:t>
            </a:r>
          </a:p>
          <a:p>
            <a:pPr>
              <a:lnSpc>
                <a:spcPts val="1900"/>
              </a:lnSpc>
            </a:pPr>
            <a:r>
              <a:rPr lang="en-US" b="1" i="1" dirty="0" smtClean="0">
                <a:solidFill>
                  <a:schemeClr val="bg1"/>
                </a:solidFill>
                <a:latin typeface="Times New Roman" panose="02020603050405020304" pitchFamily="18" charset="0"/>
                <a:cs typeface="Times New Roman" panose="02020603050405020304" pitchFamily="18" charset="0"/>
              </a:rPr>
              <a:t>Oregon Office on Disability &amp; Health</a:t>
            </a:r>
          </a:p>
          <a:p>
            <a:pPr>
              <a:lnSpc>
                <a:spcPct val="80000"/>
              </a:lnSpc>
            </a:pPr>
            <a:endParaRPr lang="en-US" sz="1400" b="1" i="1" dirty="0" smtClean="0">
              <a:solidFill>
                <a:schemeClr val="bg1"/>
              </a:solidFill>
            </a:endParaRPr>
          </a:p>
        </p:txBody>
      </p:sp>
      <p:sp>
        <p:nvSpPr>
          <p:cNvPr id="2053" name="Rectangle 5"/>
          <p:cNvSpPr>
            <a:spLocks noChangeArrowheads="1"/>
          </p:cNvSpPr>
          <p:nvPr/>
        </p:nvSpPr>
        <p:spPr bwMode="auto">
          <a:xfrm>
            <a:off x="228600" y="5791200"/>
            <a:ext cx="3425825" cy="228600"/>
          </a:xfrm>
          <a:prstGeom prst="rect">
            <a:avLst/>
          </a:prstGeom>
          <a:noFill/>
          <a:ln w="9525">
            <a:noFill/>
            <a:miter lim="800000"/>
            <a:headEnd/>
            <a:tailEnd/>
          </a:ln>
          <a:effectLst/>
        </p:spPr>
        <p:txBody>
          <a:bodyPr/>
          <a:lstStyle/>
          <a:p>
            <a:pPr>
              <a:lnSpc>
                <a:spcPts val="1500"/>
              </a:lnSpc>
            </a:pPr>
            <a:r>
              <a:rPr lang="en-US" sz="1600" b="1" dirty="0" smtClean="0">
                <a:solidFill>
                  <a:srgbClr val="FFFF00"/>
                </a:solidFill>
              </a:rPr>
              <a:t>November 19</a:t>
            </a:r>
            <a:r>
              <a:rPr lang="en-US" sz="1600" b="1" baseline="30000" dirty="0" smtClean="0">
                <a:solidFill>
                  <a:srgbClr val="FFFF00"/>
                </a:solidFill>
              </a:rPr>
              <a:t>th</a:t>
            </a:r>
            <a:r>
              <a:rPr lang="en-US" sz="1600" b="1" dirty="0" smtClean="0">
                <a:solidFill>
                  <a:srgbClr val="FFFF00"/>
                </a:solidFill>
              </a:rPr>
              <a:t>, 2013</a:t>
            </a:r>
          </a:p>
        </p:txBody>
      </p:sp>
      <p:sp>
        <p:nvSpPr>
          <p:cNvPr id="2" name="TextBox 1"/>
          <p:cNvSpPr txBox="1"/>
          <p:nvPr/>
        </p:nvSpPr>
        <p:spPr>
          <a:xfrm>
            <a:off x="4724400" y="776577"/>
            <a:ext cx="3886200" cy="923330"/>
          </a:xfrm>
          <a:prstGeom prst="rect">
            <a:avLst/>
          </a:prstGeom>
          <a:noFill/>
        </p:spPr>
        <p:txBody>
          <a:bodyPr wrap="square" rtlCol="0">
            <a:spAutoFit/>
          </a:bodyPr>
          <a:lstStyle/>
          <a:p>
            <a:r>
              <a:rPr lang="en-US" b="1" dirty="0" smtClean="0"/>
              <a:t>Presentation</a:t>
            </a:r>
            <a:r>
              <a:rPr lang="en-US" dirty="0" smtClean="0"/>
              <a:t>: Low Cost/No Cost Solutions for Health Activities in your UCEDD</a:t>
            </a:r>
            <a:endParaRPr lang="en-US" b="1"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Funding &amp;  Acknowledgments </a:t>
            </a:r>
            <a:endParaRPr lang="en-US" sz="3600" dirty="0"/>
          </a:p>
        </p:txBody>
      </p:sp>
      <p:sp>
        <p:nvSpPr>
          <p:cNvPr id="3" name="Content Placeholder 2"/>
          <p:cNvSpPr>
            <a:spLocks noGrp="1"/>
          </p:cNvSpPr>
          <p:nvPr>
            <p:ph idx="1"/>
          </p:nvPr>
        </p:nvSpPr>
        <p:spPr>
          <a:xfrm>
            <a:off x="457200" y="1981200"/>
            <a:ext cx="8229600" cy="4373563"/>
          </a:xfrm>
        </p:spPr>
        <p:txBody>
          <a:bodyPr/>
          <a:lstStyle/>
          <a:p>
            <a:pPr>
              <a:lnSpc>
                <a:spcPts val="2900"/>
              </a:lnSpc>
              <a:spcBef>
                <a:spcPts val="0"/>
              </a:spcBef>
              <a:spcAft>
                <a:spcPts val="1200"/>
              </a:spcAft>
            </a:pPr>
            <a:r>
              <a:rPr lang="en-US" sz="2800" b="1" spc="-30" dirty="0" smtClean="0">
                <a:solidFill>
                  <a:schemeClr val="tx1"/>
                </a:solidFill>
              </a:rPr>
              <a:t>OHSU </a:t>
            </a:r>
            <a:r>
              <a:rPr lang="en-US" sz="2800" b="1" spc="-30" dirty="0">
                <a:solidFill>
                  <a:schemeClr val="tx1"/>
                </a:solidFill>
              </a:rPr>
              <a:t>Center for Excellence in Developmental </a:t>
            </a:r>
            <a:r>
              <a:rPr lang="en-US" sz="2800" b="1" spc="-30" dirty="0" smtClean="0">
                <a:solidFill>
                  <a:schemeClr val="tx1"/>
                </a:solidFill>
              </a:rPr>
              <a:t>Disabilities </a:t>
            </a:r>
            <a:r>
              <a:rPr lang="en-US" sz="2800" b="1" dirty="0" smtClean="0">
                <a:solidFill>
                  <a:schemeClr val="tx1"/>
                </a:solidFill>
              </a:rPr>
              <a:t>(UCEDD); </a:t>
            </a:r>
            <a:r>
              <a:rPr lang="en-US" sz="2800" b="1" dirty="0">
                <a:solidFill>
                  <a:schemeClr val="tx1"/>
                </a:solidFill>
              </a:rPr>
              <a:t>Administration on Developmental Disabilities 90DD0684 </a:t>
            </a:r>
            <a:r>
              <a:rPr lang="en-US" sz="2800" b="1" dirty="0" smtClean="0">
                <a:solidFill>
                  <a:schemeClr val="tx1"/>
                </a:solidFill>
              </a:rPr>
              <a:t>01 </a:t>
            </a:r>
          </a:p>
          <a:p>
            <a:pPr>
              <a:lnSpc>
                <a:spcPts val="2900"/>
              </a:lnSpc>
              <a:spcBef>
                <a:spcPts val="0"/>
              </a:spcBef>
              <a:spcAft>
                <a:spcPts val="1200"/>
              </a:spcAft>
            </a:pPr>
            <a:r>
              <a:rPr lang="en-US" sz="2800" b="1" dirty="0">
                <a:solidFill>
                  <a:schemeClr val="tx1"/>
                </a:solidFill>
              </a:rPr>
              <a:t>Oregon Office on Disability &amp; </a:t>
            </a:r>
            <a:r>
              <a:rPr lang="en-US" sz="2800" b="1" dirty="0" smtClean="0">
                <a:solidFill>
                  <a:schemeClr val="tx1"/>
                </a:solidFill>
              </a:rPr>
              <a:t>Health (OODH); CDC National Center on Birth Defects &amp; Developmental Disabilities 1U59DD00942-01</a:t>
            </a:r>
          </a:p>
          <a:p>
            <a:pPr>
              <a:lnSpc>
                <a:spcPts val="2800"/>
              </a:lnSpc>
              <a:spcBef>
                <a:spcPts val="0"/>
              </a:spcBef>
              <a:spcAft>
                <a:spcPts val="600"/>
              </a:spcAft>
            </a:pPr>
            <a:r>
              <a:rPr lang="en-US" sz="2800" b="1" dirty="0" smtClean="0">
                <a:solidFill>
                  <a:schemeClr val="tx1"/>
                </a:solidFill>
              </a:rPr>
              <a:t>Oregon staff &amp; disability communities of the OODH &amp; UCEDD</a:t>
            </a:r>
          </a:p>
        </p:txBody>
      </p:sp>
    </p:spTree>
    <p:extLst>
      <p:ext uri="{BB962C8B-B14F-4D97-AF65-F5344CB8AC3E}">
        <p14:creationId xmlns:p14="http://schemas.microsoft.com/office/powerpoint/2010/main" val="42603309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Overview</a:t>
            </a:r>
            <a:endParaRPr lang="en-US" sz="4000" dirty="0"/>
          </a:p>
        </p:txBody>
      </p:sp>
      <p:sp>
        <p:nvSpPr>
          <p:cNvPr id="3" name="Content Placeholder 2"/>
          <p:cNvSpPr>
            <a:spLocks noGrp="1"/>
          </p:cNvSpPr>
          <p:nvPr>
            <p:ph idx="1"/>
          </p:nvPr>
        </p:nvSpPr>
        <p:spPr>
          <a:xfrm>
            <a:off x="457200" y="1676400"/>
            <a:ext cx="8229600" cy="4297363"/>
          </a:xfrm>
        </p:spPr>
        <p:txBody>
          <a:bodyPr/>
          <a:lstStyle/>
          <a:p>
            <a:r>
              <a:rPr lang="en-US" spc="-30" dirty="0" smtClean="0">
                <a:solidFill>
                  <a:schemeClr val="tx1"/>
                </a:solidFill>
              </a:rPr>
              <a:t>We live in a US era with fiscal constraints</a:t>
            </a:r>
          </a:p>
          <a:p>
            <a:pPr lvl="1">
              <a:lnSpc>
                <a:spcPts val="2500"/>
              </a:lnSpc>
              <a:spcBef>
                <a:spcPts val="0"/>
              </a:spcBef>
            </a:pPr>
            <a:r>
              <a:rPr lang="en-US" sz="2400" b="1" dirty="0" smtClean="0">
                <a:solidFill>
                  <a:srgbClr val="006600"/>
                </a:solidFill>
              </a:rPr>
              <a:t>Partnerships &amp; leveraging funds </a:t>
            </a:r>
            <a:r>
              <a:rPr lang="en-US" sz="2400" dirty="0" smtClean="0">
                <a:solidFill>
                  <a:schemeClr val="tx1"/>
                </a:solidFill>
              </a:rPr>
              <a:t>are imperative to provide services &amp; improve health in our communities</a:t>
            </a:r>
          </a:p>
          <a:p>
            <a:pPr>
              <a:lnSpc>
                <a:spcPts val="3200"/>
              </a:lnSpc>
              <a:spcBef>
                <a:spcPts val="600"/>
              </a:spcBef>
            </a:pPr>
            <a:r>
              <a:rPr lang="en-US" spc="-30" dirty="0">
                <a:solidFill>
                  <a:schemeClr val="tx1"/>
                </a:solidFill>
              </a:rPr>
              <a:t>Healthcare </a:t>
            </a:r>
            <a:r>
              <a:rPr lang="en-US" spc="-30" dirty="0" smtClean="0">
                <a:solidFill>
                  <a:schemeClr val="tx1"/>
                </a:solidFill>
              </a:rPr>
              <a:t>transformation generates renewed &amp; vigorous focus on prevention</a:t>
            </a:r>
            <a:endParaRPr lang="en-US" spc="-30" dirty="0">
              <a:solidFill>
                <a:schemeClr val="tx1"/>
              </a:solidFill>
            </a:endParaRPr>
          </a:p>
          <a:p>
            <a:pPr lvl="1">
              <a:lnSpc>
                <a:spcPts val="2500"/>
              </a:lnSpc>
              <a:spcBef>
                <a:spcPts val="0"/>
              </a:spcBef>
            </a:pPr>
            <a:r>
              <a:rPr lang="en-US" sz="2400" dirty="0" smtClean="0">
                <a:solidFill>
                  <a:schemeClr val="tx1"/>
                </a:solidFill>
              </a:rPr>
              <a:t>Fosters public health agency partnerships</a:t>
            </a:r>
          </a:p>
          <a:p>
            <a:pPr lvl="1">
              <a:lnSpc>
                <a:spcPts val="2500"/>
              </a:lnSpc>
              <a:spcBef>
                <a:spcPts val="0"/>
              </a:spcBef>
            </a:pPr>
            <a:r>
              <a:rPr lang="en-US" sz="2400" dirty="0" smtClean="0">
                <a:solidFill>
                  <a:schemeClr val="tx1"/>
                </a:solidFill>
              </a:rPr>
              <a:t>New </a:t>
            </a:r>
            <a:r>
              <a:rPr lang="en-US" sz="2400" dirty="0">
                <a:solidFill>
                  <a:schemeClr val="tx1"/>
                </a:solidFill>
              </a:rPr>
              <a:t>partners in some states: Affordable Care Act’s Accountable Care Organizations </a:t>
            </a:r>
            <a:r>
              <a:rPr lang="en-US" sz="2400" dirty="0" smtClean="0">
                <a:solidFill>
                  <a:schemeClr val="tx1"/>
                </a:solidFill>
              </a:rPr>
              <a:t> </a:t>
            </a:r>
            <a:endParaRPr lang="en-US" sz="2400" dirty="0">
              <a:solidFill>
                <a:schemeClr val="tx1"/>
              </a:solidFill>
            </a:endParaRPr>
          </a:p>
          <a:p>
            <a:pPr>
              <a:lnSpc>
                <a:spcPts val="3200"/>
              </a:lnSpc>
              <a:spcBef>
                <a:spcPts val="600"/>
              </a:spcBef>
            </a:pPr>
            <a:r>
              <a:rPr lang="en-US" spc="-30" dirty="0" smtClean="0">
                <a:solidFill>
                  <a:schemeClr val="tx1"/>
                </a:solidFill>
              </a:rPr>
              <a:t>Oregon provides examples &amp; resources</a:t>
            </a:r>
          </a:p>
          <a:p>
            <a:pPr lvl="1">
              <a:spcBef>
                <a:spcPts val="0"/>
              </a:spcBef>
            </a:pPr>
            <a:r>
              <a:rPr lang="en-US" sz="2400" spc="-30" dirty="0" smtClean="0">
                <a:solidFill>
                  <a:schemeClr val="tx1"/>
                </a:solidFill>
              </a:rPr>
              <a:t>Oregon Office on Disability &amp; Health (OODH)</a:t>
            </a:r>
          </a:p>
          <a:p>
            <a:pPr lvl="1">
              <a:lnSpc>
                <a:spcPts val="2500"/>
              </a:lnSpc>
              <a:spcBef>
                <a:spcPts val="0"/>
              </a:spcBef>
            </a:pPr>
            <a:r>
              <a:rPr lang="en-US" sz="2400" spc="-30" dirty="0" smtClean="0">
                <a:solidFill>
                  <a:schemeClr val="tx1"/>
                </a:solidFill>
              </a:rPr>
              <a:t>Coordinated Care Organizations (CCOs) &amp; other state entities </a:t>
            </a:r>
          </a:p>
        </p:txBody>
      </p:sp>
    </p:spTree>
    <p:extLst>
      <p:ext uri="{BB962C8B-B14F-4D97-AF65-F5344CB8AC3E}">
        <p14:creationId xmlns:p14="http://schemas.microsoft.com/office/powerpoint/2010/main" val="21006222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1" y="990600"/>
            <a:ext cx="8996188" cy="5855242"/>
          </a:xfrm>
        </p:spPr>
      </p:pic>
      <p:sp>
        <p:nvSpPr>
          <p:cNvPr id="2" name="Title 1"/>
          <p:cNvSpPr>
            <a:spLocks noGrp="1"/>
          </p:cNvSpPr>
          <p:nvPr>
            <p:ph type="title"/>
          </p:nvPr>
        </p:nvSpPr>
        <p:spPr>
          <a:xfrm>
            <a:off x="457200" y="304800"/>
            <a:ext cx="8229600" cy="611187"/>
          </a:xfrm>
        </p:spPr>
        <p:txBody>
          <a:bodyPr/>
          <a:lstStyle/>
          <a:p>
            <a:pPr>
              <a:lnSpc>
                <a:spcPts val="3000"/>
              </a:lnSpc>
            </a:pPr>
            <a:r>
              <a:rPr lang="en-US" dirty="0" smtClean="0">
                <a:solidFill>
                  <a:schemeClr val="tx1"/>
                </a:solidFill>
              </a:rPr>
              <a:t>Oregon Context: Population Density/Rural &amp;</a:t>
            </a:r>
            <a:br>
              <a:rPr lang="en-US" dirty="0" smtClean="0">
                <a:solidFill>
                  <a:schemeClr val="tx1"/>
                </a:solidFill>
              </a:rPr>
            </a:br>
            <a:r>
              <a:rPr lang="en-US" dirty="0" smtClean="0">
                <a:solidFill>
                  <a:schemeClr val="tx1"/>
                </a:solidFill>
              </a:rPr>
              <a:t>Frontier status</a:t>
            </a:r>
            <a:endParaRPr lang="en-US" sz="1400" dirty="0">
              <a:solidFill>
                <a:schemeClr val="tx1"/>
              </a:solidFill>
            </a:endParaRPr>
          </a:p>
        </p:txBody>
      </p:sp>
    </p:spTree>
    <p:extLst>
      <p:ext uri="{BB962C8B-B14F-4D97-AF65-F5344CB8AC3E}">
        <p14:creationId xmlns:p14="http://schemas.microsoft.com/office/powerpoint/2010/main" val="325663157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3600"/>
              </a:lnSpc>
            </a:pPr>
            <a:r>
              <a:rPr lang="en-US" sz="3600" dirty="0" smtClean="0"/>
              <a:t>Example partners for our health &amp; </a:t>
            </a:r>
            <a:br>
              <a:rPr lang="en-US" sz="3600" dirty="0" smtClean="0"/>
            </a:br>
            <a:r>
              <a:rPr lang="en-US" sz="3600" dirty="0" smtClean="0"/>
              <a:t>healthy lifestyles activities</a:t>
            </a:r>
            <a:endParaRPr lang="en-US" sz="3600" dirty="0"/>
          </a:p>
        </p:txBody>
      </p:sp>
      <p:sp>
        <p:nvSpPr>
          <p:cNvPr id="3" name="Content Placeholder 2"/>
          <p:cNvSpPr>
            <a:spLocks noGrp="1"/>
          </p:cNvSpPr>
          <p:nvPr>
            <p:ph idx="1"/>
          </p:nvPr>
        </p:nvSpPr>
        <p:spPr>
          <a:xfrm>
            <a:off x="457200" y="1676400"/>
            <a:ext cx="8229600" cy="4297363"/>
          </a:xfrm>
        </p:spPr>
        <p:txBody>
          <a:bodyPr/>
          <a:lstStyle/>
          <a:p>
            <a:r>
              <a:rPr lang="en-US" spc="-30" dirty="0" smtClean="0">
                <a:solidFill>
                  <a:schemeClr val="tx1"/>
                </a:solidFill>
              </a:rPr>
              <a:t>Oregon Health Authority</a:t>
            </a:r>
          </a:p>
          <a:p>
            <a:pPr lvl="1">
              <a:lnSpc>
                <a:spcPts val="2500"/>
              </a:lnSpc>
              <a:spcBef>
                <a:spcPts val="0"/>
              </a:spcBef>
            </a:pPr>
            <a:r>
              <a:rPr lang="en-US" sz="2400" dirty="0" smtClean="0">
                <a:solidFill>
                  <a:schemeClr val="tx1"/>
                </a:solidFill>
              </a:rPr>
              <a:t>Our ACA healthcare transformation agency, including Coordinated Care Organizations </a:t>
            </a:r>
          </a:p>
          <a:p>
            <a:pPr lvl="1">
              <a:lnSpc>
                <a:spcPts val="2500"/>
              </a:lnSpc>
              <a:spcBef>
                <a:spcPts val="0"/>
              </a:spcBef>
            </a:pPr>
            <a:r>
              <a:rPr lang="en-US" sz="2400" dirty="0" smtClean="0">
                <a:solidFill>
                  <a:schemeClr val="tx1"/>
                </a:solidFill>
              </a:rPr>
              <a:t>Chronic Disease/Health Promotion  </a:t>
            </a:r>
          </a:p>
          <a:p>
            <a:pPr>
              <a:lnSpc>
                <a:spcPts val="3200"/>
              </a:lnSpc>
              <a:spcBef>
                <a:spcPts val="600"/>
              </a:spcBef>
            </a:pPr>
            <a:r>
              <a:rPr lang="en-US" spc="-30" dirty="0" smtClean="0">
                <a:solidFill>
                  <a:schemeClr val="tx1"/>
                </a:solidFill>
              </a:rPr>
              <a:t>Centers for Independent Living</a:t>
            </a:r>
          </a:p>
          <a:p>
            <a:pPr>
              <a:lnSpc>
                <a:spcPts val="3200"/>
              </a:lnSpc>
              <a:spcBef>
                <a:spcPts val="600"/>
              </a:spcBef>
            </a:pPr>
            <a:r>
              <a:rPr lang="en-US" spc="-30" dirty="0" smtClean="0">
                <a:solidFill>
                  <a:schemeClr val="tx1"/>
                </a:solidFill>
              </a:rPr>
              <a:t>Brokerages </a:t>
            </a:r>
          </a:p>
          <a:p>
            <a:pPr>
              <a:lnSpc>
                <a:spcPts val="3200"/>
              </a:lnSpc>
              <a:spcBef>
                <a:spcPts val="600"/>
              </a:spcBef>
            </a:pPr>
            <a:r>
              <a:rPr lang="en-US" spc="-30" dirty="0" smtClean="0">
                <a:solidFill>
                  <a:schemeClr val="tx1"/>
                </a:solidFill>
              </a:rPr>
              <a:t>Oregon DD Council </a:t>
            </a:r>
          </a:p>
          <a:p>
            <a:pPr>
              <a:lnSpc>
                <a:spcPts val="3200"/>
              </a:lnSpc>
              <a:spcBef>
                <a:spcPts val="600"/>
              </a:spcBef>
            </a:pPr>
            <a:r>
              <a:rPr lang="en-US" spc="-30" dirty="0" smtClean="0">
                <a:solidFill>
                  <a:schemeClr val="tx1"/>
                </a:solidFill>
              </a:rPr>
              <a:t>Department of Human Services </a:t>
            </a:r>
            <a:endParaRPr lang="en-US" sz="2400" dirty="0" smtClean="0">
              <a:solidFill>
                <a:schemeClr val="tx1"/>
              </a:solidFill>
            </a:endParaRPr>
          </a:p>
          <a:p>
            <a:pPr lvl="1">
              <a:lnSpc>
                <a:spcPts val="2500"/>
              </a:lnSpc>
              <a:spcBef>
                <a:spcPts val="0"/>
              </a:spcBef>
            </a:pPr>
            <a:r>
              <a:rPr lang="en-US" sz="2400" dirty="0" smtClean="0">
                <a:solidFill>
                  <a:schemeClr val="tx1"/>
                </a:solidFill>
              </a:rPr>
              <a:t>Ageing &amp; Persons with Disability  </a:t>
            </a:r>
          </a:p>
          <a:p>
            <a:pPr marL="457200" lvl="1" indent="0">
              <a:lnSpc>
                <a:spcPts val="2500"/>
              </a:lnSpc>
              <a:spcBef>
                <a:spcPts val="0"/>
              </a:spcBef>
              <a:buNone/>
            </a:pPr>
            <a:endParaRPr lang="en-US" sz="2400" dirty="0" smtClean="0">
              <a:solidFill>
                <a:schemeClr val="tx1"/>
              </a:solidFill>
            </a:endParaRPr>
          </a:p>
          <a:p>
            <a:pPr marL="457200" lvl="1" indent="0">
              <a:lnSpc>
                <a:spcPts val="2500"/>
              </a:lnSpc>
              <a:spcBef>
                <a:spcPts val="0"/>
              </a:spcBef>
              <a:buNone/>
            </a:pPr>
            <a:endParaRPr lang="en-US" sz="2400" spc="-30" dirty="0" smtClean="0">
              <a:solidFill>
                <a:schemeClr val="tx1"/>
              </a:solidFill>
            </a:endParaRPr>
          </a:p>
        </p:txBody>
      </p:sp>
    </p:spTree>
    <p:extLst>
      <p:ext uri="{BB962C8B-B14F-4D97-AF65-F5344CB8AC3E}">
        <p14:creationId xmlns:p14="http://schemas.microsoft.com/office/powerpoint/2010/main" val="37079627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a:t>
            </a:r>
            <a:br>
              <a:rPr lang="en-US" dirty="0" smtClean="0"/>
            </a:br>
            <a:r>
              <a:rPr lang="en-US" dirty="0" smtClean="0"/>
              <a:t>Can We Break These Down to State, County, Local or Census Tract Level?</a:t>
            </a:r>
            <a:endParaRPr lang="en-US" dirty="0"/>
          </a:p>
        </p:txBody>
      </p:sp>
      <p:sp>
        <p:nvSpPr>
          <p:cNvPr id="4" name="Text Placeholder 3"/>
          <p:cNvSpPr>
            <a:spLocks noGrp="1"/>
          </p:cNvSpPr>
          <p:nvPr>
            <p:ph type="body" sz="quarter" idx="11"/>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114" y="1374417"/>
            <a:ext cx="5810491" cy="3557248"/>
          </a:xfrm>
          <a:prstGeom prst="rect">
            <a:avLst/>
          </a:prstGeom>
        </p:spPr>
      </p:pic>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340508" y="3588151"/>
            <a:ext cx="4375229" cy="2916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54040"/>
            <a:ext cx="4699321" cy="2103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215605" y="1472118"/>
            <a:ext cx="3067571" cy="923330"/>
          </a:xfrm>
          <a:prstGeom prst="rect">
            <a:avLst/>
          </a:prstGeom>
          <a:noFill/>
        </p:spPr>
        <p:txBody>
          <a:bodyPr wrap="none" rtlCol="0">
            <a:spAutoFit/>
          </a:bodyPr>
          <a:lstStyle/>
          <a:p>
            <a:pPr fontAlgn="auto">
              <a:spcBef>
                <a:spcPts val="0"/>
              </a:spcBef>
              <a:spcAft>
                <a:spcPts val="0"/>
              </a:spcAft>
            </a:pPr>
            <a:r>
              <a:rPr lang="en-US" b="1" dirty="0" smtClean="0">
                <a:solidFill>
                  <a:srgbClr val="0039A6"/>
                </a:solidFill>
                <a:latin typeface="Myriad Web Pro"/>
              </a:rPr>
              <a:t>YES! </a:t>
            </a:r>
          </a:p>
          <a:p>
            <a:pPr fontAlgn="auto">
              <a:spcBef>
                <a:spcPts val="0"/>
              </a:spcBef>
              <a:spcAft>
                <a:spcPts val="0"/>
              </a:spcAft>
            </a:pPr>
            <a:r>
              <a:rPr lang="en-US" dirty="0" smtClean="0">
                <a:solidFill>
                  <a:srgbClr val="0039A6"/>
                </a:solidFill>
                <a:latin typeface="Myriad Web Pro"/>
              </a:rPr>
              <a:t>Great Query System</a:t>
            </a:r>
          </a:p>
          <a:p>
            <a:pPr fontAlgn="auto">
              <a:spcBef>
                <a:spcPts val="0"/>
              </a:spcBef>
              <a:spcAft>
                <a:spcPts val="0"/>
              </a:spcAft>
            </a:pPr>
            <a:r>
              <a:rPr lang="en-US" dirty="0" smtClean="0">
                <a:solidFill>
                  <a:srgbClr val="0039A6"/>
                </a:solidFill>
                <a:latin typeface="Myriad Web Pro"/>
              </a:rPr>
              <a:t>http</a:t>
            </a:r>
            <a:r>
              <a:rPr lang="en-US" dirty="0">
                <a:solidFill>
                  <a:srgbClr val="0039A6"/>
                </a:solidFill>
                <a:latin typeface="Myriad Web Pro"/>
              </a:rPr>
              <a:t>://</a:t>
            </a:r>
            <a:r>
              <a:rPr lang="en-US" dirty="0" smtClean="0">
                <a:solidFill>
                  <a:srgbClr val="0039A6"/>
                </a:solidFill>
                <a:latin typeface="Myriad Web Pro"/>
              </a:rPr>
              <a:t>factfinder2.census.gov</a:t>
            </a:r>
            <a:endParaRPr lang="en-US" dirty="0">
              <a:solidFill>
                <a:srgbClr val="0039A6"/>
              </a:solidFill>
              <a:latin typeface="Myriad Web Pro"/>
            </a:endParaRPr>
          </a:p>
        </p:txBody>
      </p:sp>
    </p:spTree>
    <p:extLst>
      <p:ext uri="{BB962C8B-B14F-4D97-AF65-F5344CB8AC3E}">
        <p14:creationId xmlns:p14="http://schemas.microsoft.com/office/powerpoint/2010/main" val="3088280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0813"/>
            <a:ext cx="8229600" cy="611187"/>
          </a:xfrm>
        </p:spPr>
        <p:txBody>
          <a:bodyPr/>
          <a:lstStyle/>
          <a:p>
            <a:pPr>
              <a:lnSpc>
                <a:spcPts val="3600"/>
              </a:lnSpc>
            </a:pPr>
            <a:r>
              <a:rPr lang="en-US" sz="3600" dirty="0" smtClean="0"/>
              <a:t>Example of our breast health/health </a:t>
            </a:r>
            <a:br>
              <a:rPr lang="en-US" sz="3600" dirty="0" smtClean="0"/>
            </a:br>
            <a:r>
              <a:rPr lang="en-US" sz="3600" dirty="0" smtClean="0"/>
              <a:t>care accessibility activities</a:t>
            </a:r>
            <a:endParaRPr lang="en-US" sz="3600" dirty="0"/>
          </a:p>
        </p:txBody>
      </p:sp>
      <p:sp>
        <p:nvSpPr>
          <p:cNvPr id="3" name="Content Placeholder 2"/>
          <p:cNvSpPr>
            <a:spLocks noGrp="1"/>
          </p:cNvSpPr>
          <p:nvPr>
            <p:ph idx="1"/>
          </p:nvPr>
        </p:nvSpPr>
        <p:spPr>
          <a:xfrm>
            <a:off x="457200" y="1676400"/>
            <a:ext cx="8229600" cy="4297363"/>
          </a:xfrm>
        </p:spPr>
        <p:txBody>
          <a:bodyPr/>
          <a:lstStyle/>
          <a:p>
            <a:pPr>
              <a:lnSpc>
                <a:spcPts val="3200"/>
              </a:lnSpc>
              <a:spcBef>
                <a:spcPts val="600"/>
              </a:spcBef>
            </a:pPr>
            <a:r>
              <a:rPr lang="en-US" sz="2800" spc="-30" dirty="0" smtClean="0">
                <a:solidFill>
                  <a:schemeClr val="tx1"/>
                </a:solidFill>
              </a:rPr>
              <a:t>States’ vary: Our list demonstrate the groups you may need to partner with for health projects</a:t>
            </a:r>
          </a:p>
          <a:p>
            <a:pPr>
              <a:lnSpc>
                <a:spcPts val="3200"/>
              </a:lnSpc>
              <a:spcBef>
                <a:spcPts val="600"/>
              </a:spcBef>
            </a:pPr>
            <a:r>
              <a:rPr lang="en-US" sz="2800" spc="-30" dirty="0" smtClean="0">
                <a:solidFill>
                  <a:schemeClr val="tx1"/>
                </a:solidFill>
              </a:rPr>
              <a:t>Oregon Partnership for Cancer Control’s Breast Health Task Force</a:t>
            </a:r>
          </a:p>
          <a:p>
            <a:pPr lvl="1">
              <a:lnSpc>
                <a:spcPts val="2000"/>
              </a:lnSpc>
              <a:spcBef>
                <a:spcPts val="600"/>
              </a:spcBef>
              <a:spcAft>
                <a:spcPts val="200"/>
              </a:spcAft>
            </a:pPr>
            <a:r>
              <a:rPr lang="en-US" sz="2000" spc="-30" dirty="0" smtClean="0">
                <a:solidFill>
                  <a:schemeClr val="tx1"/>
                </a:solidFill>
              </a:rPr>
              <a:t>Susan G. Komen of Oregon &amp; SW Washington</a:t>
            </a:r>
          </a:p>
          <a:p>
            <a:pPr lvl="1">
              <a:lnSpc>
                <a:spcPts val="2000"/>
              </a:lnSpc>
              <a:spcBef>
                <a:spcPts val="0"/>
              </a:spcBef>
              <a:spcAft>
                <a:spcPts val="200"/>
              </a:spcAft>
            </a:pPr>
            <a:r>
              <a:rPr lang="en-US" sz="2000" spc="-30" dirty="0" smtClean="0">
                <a:solidFill>
                  <a:schemeClr val="tx1"/>
                </a:solidFill>
              </a:rPr>
              <a:t>State-level Breast &amp; Cervical Cancer Program</a:t>
            </a:r>
          </a:p>
          <a:p>
            <a:pPr lvl="1">
              <a:lnSpc>
                <a:spcPts val="2000"/>
              </a:lnSpc>
              <a:spcBef>
                <a:spcPts val="0"/>
              </a:spcBef>
              <a:spcAft>
                <a:spcPts val="200"/>
              </a:spcAft>
            </a:pPr>
            <a:r>
              <a:rPr lang="en-US" sz="2000" spc="-30" dirty="0" smtClean="0">
                <a:solidFill>
                  <a:schemeClr val="tx1"/>
                </a:solidFill>
              </a:rPr>
              <a:t>Oregon’s Genetics Program</a:t>
            </a:r>
          </a:p>
          <a:p>
            <a:pPr lvl="1">
              <a:lnSpc>
                <a:spcPts val="2000"/>
              </a:lnSpc>
              <a:spcBef>
                <a:spcPts val="0"/>
              </a:spcBef>
              <a:spcAft>
                <a:spcPts val="200"/>
              </a:spcAft>
            </a:pPr>
            <a:r>
              <a:rPr lang="en-US" sz="2000" spc="-30" dirty="0" smtClean="0">
                <a:solidFill>
                  <a:schemeClr val="tx1"/>
                </a:solidFill>
              </a:rPr>
              <a:t>OHSU (academic) Cancer Knight Institute</a:t>
            </a:r>
            <a:endParaRPr lang="en-US" sz="2000" dirty="0" smtClean="0">
              <a:solidFill>
                <a:schemeClr val="tx1"/>
              </a:solidFill>
            </a:endParaRPr>
          </a:p>
          <a:p>
            <a:pPr lvl="1">
              <a:lnSpc>
                <a:spcPts val="2000"/>
              </a:lnSpc>
              <a:spcBef>
                <a:spcPts val="0"/>
              </a:spcBef>
              <a:spcAft>
                <a:spcPts val="200"/>
              </a:spcAft>
            </a:pPr>
            <a:r>
              <a:rPr lang="en-US" sz="2000" dirty="0" smtClean="0">
                <a:solidFill>
                  <a:schemeClr val="tx1"/>
                </a:solidFill>
              </a:rPr>
              <a:t>American Cancer Society</a:t>
            </a:r>
          </a:p>
          <a:p>
            <a:pPr lvl="1">
              <a:lnSpc>
                <a:spcPts val="2000"/>
              </a:lnSpc>
              <a:spcBef>
                <a:spcPts val="0"/>
              </a:spcBef>
              <a:spcAft>
                <a:spcPts val="200"/>
              </a:spcAft>
            </a:pPr>
            <a:r>
              <a:rPr lang="en-US" sz="2000" dirty="0" smtClean="0">
                <a:solidFill>
                  <a:schemeClr val="tx1"/>
                </a:solidFill>
              </a:rPr>
              <a:t>Other state hospitals cancer center programs</a:t>
            </a:r>
          </a:p>
          <a:p>
            <a:pPr lvl="1">
              <a:lnSpc>
                <a:spcPts val="2000"/>
              </a:lnSpc>
              <a:spcBef>
                <a:spcPts val="0"/>
              </a:spcBef>
              <a:spcAft>
                <a:spcPts val="200"/>
              </a:spcAft>
            </a:pPr>
            <a:r>
              <a:rPr lang="en-US" sz="2000" dirty="0" smtClean="0">
                <a:solidFill>
                  <a:schemeClr val="tx1"/>
                </a:solidFill>
              </a:rPr>
              <a:t>County Health Departments</a:t>
            </a:r>
          </a:p>
          <a:p>
            <a:pPr lvl="1">
              <a:lnSpc>
                <a:spcPts val="2000"/>
              </a:lnSpc>
              <a:spcBef>
                <a:spcPts val="0"/>
              </a:spcBef>
              <a:spcAft>
                <a:spcPts val="200"/>
              </a:spcAft>
            </a:pPr>
            <a:r>
              <a:rPr lang="en-US" sz="2000" dirty="0" smtClean="0">
                <a:solidFill>
                  <a:schemeClr val="tx1"/>
                </a:solidFill>
              </a:rPr>
              <a:t>State-wide Komen grantees</a:t>
            </a:r>
          </a:p>
          <a:p>
            <a:pPr marL="457200" lvl="1" indent="0">
              <a:lnSpc>
                <a:spcPts val="2500"/>
              </a:lnSpc>
              <a:spcBef>
                <a:spcPts val="0"/>
              </a:spcBef>
              <a:buNone/>
            </a:pPr>
            <a:endParaRPr lang="en-US" sz="2400" spc="-30" dirty="0" smtClean="0">
              <a:solidFill>
                <a:schemeClr val="tx1"/>
              </a:solidFill>
            </a:endParaRPr>
          </a:p>
        </p:txBody>
      </p:sp>
    </p:spTree>
    <p:extLst>
      <p:ext uri="{BB962C8B-B14F-4D97-AF65-F5344CB8AC3E}">
        <p14:creationId xmlns:p14="http://schemas.microsoft.com/office/powerpoint/2010/main" val="37079627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0813"/>
            <a:ext cx="8229600" cy="611187"/>
          </a:xfrm>
        </p:spPr>
        <p:txBody>
          <a:bodyPr/>
          <a:lstStyle/>
          <a:p>
            <a:pPr>
              <a:lnSpc>
                <a:spcPts val="3600"/>
              </a:lnSpc>
            </a:pPr>
            <a:r>
              <a:rPr lang="en-US" sz="3600" dirty="0" smtClean="0"/>
              <a:t>Oregon breast health &amp; health care </a:t>
            </a:r>
            <a:br>
              <a:rPr lang="en-US" sz="3600" dirty="0" smtClean="0"/>
            </a:br>
            <a:r>
              <a:rPr lang="en-US" sz="3600" dirty="0" smtClean="0"/>
              <a:t>accessibility activities</a:t>
            </a:r>
            <a:endParaRPr lang="en-US" sz="3600" dirty="0"/>
          </a:p>
        </p:txBody>
      </p:sp>
      <p:graphicFrame>
        <p:nvGraphicFramePr>
          <p:cNvPr id="1026" name="Object 2"/>
          <p:cNvGraphicFramePr>
            <a:graphicFrameLocks noChangeAspect="1"/>
          </p:cNvGraphicFramePr>
          <p:nvPr>
            <p:extLst>
              <p:ext uri="{D42A27DB-BD31-4B8C-83A1-F6EECF244321}">
                <p14:modId xmlns:p14="http://schemas.microsoft.com/office/powerpoint/2010/main" val="282925963"/>
              </p:ext>
            </p:extLst>
          </p:nvPr>
        </p:nvGraphicFramePr>
        <p:xfrm>
          <a:off x="4419600" y="1043348"/>
          <a:ext cx="4495800" cy="5818628"/>
        </p:xfrm>
        <a:graphic>
          <a:graphicData uri="http://schemas.openxmlformats.org/presentationml/2006/ole">
            <mc:AlternateContent xmlns:mc="http://schemas.openxmlformats.org/markup-compatibility/2006">
              <mc:Choice xmlns:v="urn:schemas-microsoft-com:vml" Requires="v">
                <p:oleObj spid="_x0000_s1044" name="Acrobat Document" r:id="rId3" imgW="5829076" imgH="7543759" progId="AcroExch.Document.7">
                  <p:embed/>
                </p:oleObj>
              </mc:Choice>
              <mc:Fallback>
                <p:oleObj name="Acrobat Document" r:id="rId3" imgW="5829076" imgH="7543759" progId="AcroExch.Document.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043348"/>
                        <a:ext cx="4495800" cy="5818628"/>
                      </a:xfrm>
                      <a:prstGeom prst="rect">
                        <a:avLst/>
                      </a:prstGeom>
                      <a:noFill/>
                      <a:ln>
                        <a:noFill/>
                      </a:ln>
                      <a:effectLst/>
                    </p:spPr>
                  </p:pic>
                </p:oleObj>
              </mc:Fallback>
            </mc:AlternateContent>
          </a:graphicData>
        </a:graphic>
      </p:graphicFrame>
      <p:sp>
        <p:nvSpPr>
          <p:cNvPr id="7" name="TextBox 6"/>
          <p:cNvSpPr txBox="1"/>
          <p:nvPr/>
        </p:nvSpPr>
        <p:spPr>
          <a:xfrm>
            <a:off x="228600" y="1981200"/>
            <a:ext cx="4343400" cy="3770263"/>
          </a:xfrm>
          <a:prstGeom prst="rect">
            <a:avLst/>
          </a:prstGeom>
          <a:noFill/>
        </p:spPr>
        <p:txBody>
          <a:bodyPr wrap="square" rtlCol="0">
            <a:spAutoFit/>
          </a:bodyPr>
          <a:lstStyle/>
          <a:p>
            <a:pPr>
              <a:buFont typeface="Arial" pitchFamily="34" charset="0"/>
              <a:buChar char="•"/>
            </a:pPr>
            <a:r>
              <a:rPr lang="en-US" dirty="0" smtClean="0"/>
              <a:t> </a:t>
            </a:r>
            <a:r>
              <a:rPr lang="en-US" b="1" dirty="0" smtClean="0"/>
              <a:t>Provided on-site ADA accessibility assessment of 75/105 Oregon mammography facilities</a:t>
            </a:r>
          </a:p>
          <a:p>
            <a:pPr marL="365760" lvl="1">
              <a:buFont typeface="Arial" pitchFamily="34" charset="0"/>
              <a:buChar char="•"/>
            </a:pPr>
            <a:r>
              <a:rPr lang="en-US" b="1" dirty="0" smtClean="0"/>
              <a:t>Standardized  assessment </a:t>
            </a:r>
          </a:p>
          <a:p>
            <a:pPr marL="365760" lvl="1">
              <a:buFont typeface="Arial" pitchFamily="34" charset="0"/>
              <a:buChar char="•"/>
            </a:pPr>
            <a:r>
              <a:rPr lang="en-US" b="1" dirty="0" smtClean="0"/>
              <a:t> “Path of travel:” parking lot to screening room</a:t>
            </a:r>
          </a:p>
          <a:p>
            <a:pPr>
              <a:spcBef>
                <a:spcPts val="300"/>
              </a:spcBef>
              <a:buFont typeface="Arial" pitchFamily="34" charset="0"/>
              <a:buChar char="•"/>
            </a:pPr>
            <a:r>
              <a:rPr lang="en-US" b="1" dirty="0" smtClean="0"/>
              <a:t> Created site recommendation plans</a:t>
            </a:r>
          </a:p>
          <a:p>
            <a:pPr>
              <a:spcBef>
                <a:spcPts val="300"/>
              </a:spcBef>
              <a:buFont typeface="Arial" pitchFamily="34" charset="0"/>
              <a:buChar char="•"/>
            </a:pPr>
            <a:r>
              <a:rPr lang="en-US" b="1" dirty="0" smtClean="0"/>
              <a:t> Created on-line resource for women</a:t>
            </a:r>
          </a:p>
          <a:p>
            <a:pPr>
              <a:buFont typeface="Arial" pitchFamily="34" charset="0"/>
              <a:buChar char="•"/>
            </a:pPr>
            <a:r>
              <a:rPr lang="en-US" b="1" dirty="0" smtClean="0"/>
              <a:t> 2013, new extension to Project Accessibility USA with:</a:t>
            </a:r>
          </a:p>
          <a:p>
            <a:pPr marL="365760" lvl="1">
              <a:buFont typeface="Arial" pitchFamily="34" charset="0"/>
              <a:buChar char="•"/>
            </a:pPr>
            <a:r>
              <a:rPr lang="en-US" b="1" dirty="0" smtClean="0"/>
              <a:t> University of New Mexico</a:t>
            </a:r>
          </a:p>
          <a:p>
            <a:pPr marL="365760" lvl="1">
              <a:buFont typeface="Arial" pitchFamily="34" charset="0"/>
              <a:buChar char="•"/>
            </a:pPr>
            <a:r>
              <a:rPr lang="en-US" b="1" dirty="0" smtClean="0"/>
              <a:t> Am. </a:t>
            </a:r>
            <a:r>
              <a:rPr lang="en-US" b="1" dirty="0" err="1" smtClean="0"/>
              <a:t>Assc</a:t>
            </a:r>
            <a:r>
              <a:rPr lang="en-US" b="1" dirty="0" smtClean="0"/>
              <a:t>. on Health &amp; Disability</a:t>
            </a:r>
          </a:p>
          <a:p>
            <a:pPr marL="365760" lvl="1">
              <a:buFont typeface="Arial" pitchFamily="34" charset="0"/>
              <a:buChar char="•"/>
            </a:pPr>
            <a:r>
              <a:rPr lang="en-US" b="1" dirty="0" smtClean="0"/>
              <a:t> Komen Foundation</a:t>
            </a:r>
            <a:endParaRPr lang="en-US" b="1" dirty="0"/>
          </a:p>
        </p:txBody>
      </p:sp>
    </p:spTree>
    <p:extLst>
      <p:ext uri="{BB962C8B-B14F-4D97-AF65-F5344CB8AC3E}">
        <p14:creationId xmlns:p14="http://schemas.microsoft.com/office/powerpoint/2010/main" val="37079627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3600"/>
              </a:lnSpc>
            </a:pPr>
            <a:r>
              <a:rPr lang="en-US" sz="3600" spc="-30" dirty="0"/>
              <a:t>Oregon Aging &amp; Persons with </a:t>
            </a:r>
            <a:r>
              <a:rPr lang="en-US" sz="3600" spc="-30" dirty="0" smtClean="0"/>
              <a:t>Disability</a:t>
            </a:r>
            <a:br>
              <a:rPr lang="en-US" sz="3600" spc="-30" dirty="0" smtClean="0"/>
            </a:br>
            <a:r>
              <a:rPr lang="en-US" sz="3600" spc="-30" dirty="0" smtClean="0"/>
              <a:t>program opportunities</a:t>
            </a:r>
            <a:endParaRPr lang="en-US" sz="3600" spc="-30" dirty="0"/>
          </a:p>
        </p:txBody>
      </p:sp>
      <p:sp>
        <p:nvSpPr>
          <p:cNvPr id="3" name="Content Placeholder 2"/>
          <p:cNvSpPr>
            <a:spLocks noGrp="1"/>
          </p:cNvSpPr>
          <p:nvPr>
            <p:ph idx="1"/>
          </p:nvPr>
        </p:nvSpPr>
        <p:spPr>
          <a:xfrm>
            <a:off x="457200" y="1676400"/>
            <a:ext cx="8229600" cy="4297363"/>
          </a:xfrm>
        </p:spPr>
        <p:txBody>
          <a:bodyPr/>
          <a:lstStyle/>
          <a:p>
            <a:pPr>
              <a:lnSpc>
                <a:spcPts val="3200"/>
              </a:lnSpc>
              <a:spcBef>
                <a:spcPts val="600"/>
              </a:spcBef>
            </a:pPr>
            <a:r>
              <a:rPr lang="en-US" spc="-30" dirty="0" smtClean="0">
                <a:solidFill>
                  <a:schemeClr val="tx1"/>
                </a:solidFill>
              </a:rPr>
              <a:t>National leadership to move from </a:t>
            </a:r>
            <a:r>
              <a:rPr lang="en-US" i="1" spc="-30" dirty="0" smtClean="0">
                <a:solidFill>
                  <a:schemeClr val="tx1"/>
                </a:solidFill>
              </a:rPr>
              <a:t>Area Agencies on Aging (AAA) </a:t>
            </a:r>
            <a:r>
              <a:rPr lang="en-US" spc="-30" dirty="0" smtClean="0">
                <a:solidFill>
                  <a:schemeClr val="tx1"/>
                </a:solidFill>
              </a:rPr>
              <a:t>to </a:t>
            </a:r>
            <a:r>
              <a:rPr lang="en-US" i="1" spc="-30" dirty="0" smtClean="0">
                <a:solidFill>
                  <a:schemeClr val="tx1"/>
                </a:solidFill>
              </a:rPr>
              <a:t>Aging &amp; Disability Resource Centers (ADRCs)  </a:t>
            </a:r>
          </a:p>
          <a:p>
            <a:pPr>
              <a:lnSpc>
                <a:spcPts val="3200"/>
              </a:lnSpc>
              <a:spcBef>
                <a:spcPts val="1200"/>
              </a:spcBef>
            </a:pPr>
            <a:r>
              <a:rPr lang="en-US" spc="-30" dirty="0" smtClean="0">
                <a:solidFill>
                  <a:schemeClr val="tx1"/>
                </a:solidFill>
              </a:rPr>
              <a:t>Oregon ADRCs partnerships </a:t>
            </a:r>
          </a:p>
          <a:p>
            <a:pPr lvl="1">
              <a:lnSpc>
                <a:spcPts val="2000"/>
              </a:lnSpc>
              <a:spcBef>
                <a:spcPts val="0"/>
              </a:spcBef>
              <a:spcAft>
                <a:spcPts val="600"/>
              </a:spcAft>
            </a:pPr>
            <a:r>
              <a:rPr lang="en-US" sz="2000" spc="-30" dirty="0" smtClean="0">
                <a:solidFill>
                  <a:schemeClr val="tx1"/>
                </a:solidFill>
              </a:rPr>
              <a:t>Centers for Independent Living (CILs); referral/service across the adult lifespan </a:t>
            </a:r>
          </a:p>
          <a:p>
            <a:pPr lvl="1">
              <a:lnSpc>
                <a:spcPts val="2000"/>
              </a:lnSpc>
              <a:spcBef>
                <a:spcPts val="0"/>
              </a:spcBef>
              <a:spcAft>
                <a:spcPts val="600"/>
              </a:spcAft>
            </a:pPr>
            <a:r>
              <a:rPr lang="en-US" sz="2000" dirty="0" smtClean="0">
                <a:solidFill>
                  <a:schemeClr val="tx1"/>
                </a:solidFill>
              </a:rPr>
              <a:t>The </a:t>
            </a:r>
            <a:r>
              <a:rPr lang="en-US" sz="2000" dirty="0">
                <a:solidFill>
                  <a:schemeClr val="tx1"/>
                </a:solidFill>
              </a:rPr>
              <a:t>statewide public facing website </a:t>
            </a:r>
            <a:r>
              <a:rPr lang="en-US" sz="2000" dirty="0" smtClean="0">
                <a:solidFill>
                  <a:schemeClr val="tx1"/>
                </a:solidFill>
              </a:rPr>
              <a:t>&amp; </a:t>
            </a:r>
            <a:r>
              <a:rPr lang="en-US" sz="2000" dirty="0">
                <a:solidFill>
                  <a:schemeClr val="tx1"/>
                </a:solidFill>
              </a:rPr>
              <a:t>searchable resource data base with over 6,000 resources for consumers </a:t>
            </a:r>
            <a:r>
              <a:rPr lang="en-US" sz="2000" dirty="0" smtClean="0">
                <a:solidFill>
                  <a:schemeClr val="tx1"/>
                </a:solidFill>
              </a:rPr>
              <a:t>&amp; </a:t>
            </a:r>
            <a:r>
              <a:rPr lang="en-US" sz="2000" dirty="0">
                <a:solidFill>
                  <a:schemeClr val="tx1"/>
                </a:solidFill>
              </a:rPr>
              <a:t>families </a:t>
            </a:r>
            <a:r>
              <a:rPr lang="en-US" sz="2000" u="sng" dirty="0" smtClean="0">
                <a:hlinkClick r:id="rId2"/>
              </a:rPr>
              <a:t>www.ADRCofOregon.org</a:t>
            </a:r>
            <a:endParaRPr lang="en-US" sz="2000" u="sng" dirty="0" smtClean="0"/>
          </a:p>
          <a:p>
            <a:pPr marL="457200" lvl="1" indent="0">
              <a:lnSpc>
                <a:spcPts val="2000"/>
              </a:lnSpc>
              <a:spcBef>
                <a:spcPts val="0"/>
              </a:spcBef>
              <a:buNone/>
            </a:pPr>
            <a:endParaRPr lang="en-US" sz="2000" dirty="0">
              <a:solidFill>
                <a:schemeClr val="tx1"/>
              </a:solidFill>
            </a:endParaRPr>
          </a:p>
          <a:p>
            <a:pPr marL="0" indent="0">
              <a:lnSpc>
                <a:spcPts val="3200"/>
              </a:lnSpc>
              <a:spcBef>
                <a:spcPts val="600"/>
              </a:spcBef>
              <a:buNone/>
            </a:pPr>
            <a:r>
              <a:rPr lang="en-US" sz="2400" spc="-30" dirty="0" smtClean="0">
                <a:solidFill>
                  <a:schemeClr val="tx1"/>
                </a:solidFill>
              </a:rPr>
              <a:t>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5334000"/>
            <a:ext cx="1927225"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54636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3600"/>
              </a:lnSpc>
            </a:pPr>
            <a:r>
              <a:rPr lang="en-US" sz="3600" dirty="0"/>
              <a:t>Oregon </a:t>
            </a:r>
            <a:r>
              <a:rPr lang="en-US" sz="3600" dirty="0" smtClean="0"/>
              <a:t>Chronic Disease </a:t>
            </a:r>
            <a:br>
              <a:rPr lang="en-US" sz="3600" dirty="0" smtClean="0"/>
            </a:br>
            <a:r>
              <a:rPr lang="en-US" sz="3600" dirty="0" smtClean="0"/>
              <a:t>(Health Promotion) </a:t>
            </a:r>
            <a:endParaRPr lang="en-US" sz="3600" dirty="0"/>
          </a:p>
        </p:txBody>
      </p:sp>
      <p:sp>
        <p:nvSpPr>
          <p:cNvPr id="3" name="Content Placeholder 2"/>
          <p:cNvSpPr>
            <a:spLocks noGrp="1"/>
          </p:cNvSpPr>
          <p:nvPr>
            <p:ph idx="1"/>
          </p:nvPr>
        </p:nvSpPr>
        <p:spPr>
          <a:xfrm>
            <a:off x="457200" y="1676400"/>
            <a:ext cx="8229600" cy="4297363"/>
          </a:xfrm>
        </p:spPr>
        <p:txBody>
          <a:bodyPr/>
          <a:lstStyle/>
          <a:p>
            <a:pPr>
              <a:lnSpc>
                <a:spcPts val="3200"/>
              </a:lnSpc>
              <a:spcBef>
                <a:spcPts val="600"/>
              </a:spcBef>
            </a:pPr>
            <a:r>
              <a:rPr lang="en-US" spc="-30" dirty="0" smtClean="0">
                <a:solidFill>
                  <a:schemeClr val="tx1"/>
                </a:solidFill>
              </a:rPr>
              <a:t>Three year grant from Agency on Aging to the Oregon Health Authority </a:t>
            </a:r>
          </a:p>
          <a:p>
            <a:pPr lvl="1">
              <a:lnSpc>
                <a:spcPts val="2000"/>
              </a:lnSpc>
              <a:spcBef>
                <a:spcPts val="0"/>
              </a:spcBef>
              <a:spcAft>
                <a:spcPts val="400"/>
              </a:spcAft>
            </a:pPr>
            <a:r>
              <a:rPr lang="en-US" sz="2000" spc="-30" dirty="0" smtClean="0">
                <a:solidFill>
                  <a:schemeClr val="tx1"/>
                </a:solidFill>
              </a:rPr>
              <a:t>Partnership between OODH &amp; OHA</a:t>
            </a:r>
          </a:p>
          <a:p>
            <a:pPr lvl="1">
              <a:lnSpc>
                <a:spcPts val="2000"/>
              </a:lnSpc>
              <a:spcBef>
                <a:spcPts val="0"/>
              </a:spcBef>
              <a:spcAft>
                <a:spcPts val="400"/>
              </a:spcAft>
            </a:pPr>
            <a:r>
              <a:rPr lang="en-US" sz="2000" spc="-30" dirty="0" smtClean="0">
                <a:solidFill>
                  <a:schemeClr val="tx1"/>
                </a:solidFill>
              </a:rPr>
              <a:t>Incorporate people with disability into the “Living Well” Stanford disease management training </a:t>
            </a:r>
          </a:p>
          <a:p>
            <a:pPr lvl="1">
              <a:lnSpc>
                <a:spcPts val="2000"/>
              </a:lnSpc>
              <a:spcBef>
                <a:spcPts val="0"/>
              </a:spcBef>
              <a:spcAft>
                <a:spcPts val="400"/>
              </a:spcAft>
            </a:pPr>
            <a:r>
              <a:rPr lang="en-US" sz="2000" spc="-30" dirty="0" smtClean="0">
                <a:solidFill>
                  <a:schemeClr val="tx1"/>
                </a:solidFill>
              </a:rPr>
              <a:t>All state health departments have some version of a health promotion/disease management program   </a:t>
            </a:r>
          </a:p>
          <a:p>
            <a:pPr lvl="1">
              <a:lnSpc>
                <a:spcPts val="2000"/>
              </a:lnSpc>
              <a:spcBef>
                <a:spcPts val="0"/>
              </a:spcBef>
              <a:spcAft>
                <a:spcPts val="400"/>
              </a:spcAft>
            </a:pPr>
            <a:r>
              <a:rPr lang="en-US" sz="2000" spc="-30" dirty="0" smtClean="0">
                <a:solidFill>
                  <a:schemeClr val="tx1"/>
                </a:solidFill>
              </a:rPr>
              <a:t>Mini-grants to Oregon ADRCs to partner with their local CIL </a:t>
            </a:r>
          </a:p>
          <a:p>
            <a:pPr lvl="1">
              <a:lnSpc>
                <a:spcPts val="2000"/>
              </a:lnSpc>
              <a:spcBef>
                <a:spcPts val="0"/>
              </a:spcBef>
              <a:spcAft>
                <a:spcPts val="400"/>
              </a:spcAft>
            </a:pPr>
            <a:r>
              <a:rPr lang="en-US" sz="2000" spc="-30" dirty="0" smtClean="0">
                <a:solidFill>
                  <a:schemeClr val="tx1"/>
                </a:solidFill>
              </a:rPr>
              <a:t>Uses Train-the-Trainer model: includes disability lay trainers</a:t>
            </a:r>
          </a:p>
          <a:p>
            <a:pPr lvl="1">
              <a:lnSpc>
                <a:spcPts val="2000"/>
              </a:lnSpc>
              <a:spcBef>
                <a:spcPts val="0"/>
              </a:spcBef>
              <a:spcAft>
                <a:spcPts val="400"/>
              </a:spcAft>
            </a:pPr>
            <a:r>
              <a:rPr lang="en-US" sz="2000" spc="-30" dirty="0" smtClean="0">
                <a:solidFill>
                  <a:schemeClr val="tx1"/>
                </a:solidFill>
              </a:rPr>
              <a:t>Strong focus on improving program accessibility </a:t>
            </a:r>
          </a:p>
          <a:p>
            <a:pPr>
              <a:lnSpc>
                <a:spcPts val="3200"/>
              </a:lnSpc>
              <a:spcBef>
                <a:spcPts val="600"/>
              </a:spcBef>
            </a:pPr>
            <a:r>
              <a:rPr lang="en-US" spc="-30" dirty="0" smtClean="0">
                <a:solidFill>
                  <a:schemeClr val="tx1"/>
                </a:solidFill>
              </a:rPr>
              <a:t>Example of adding disability capacity to an ongoing state public health program</a:t>
            </a:r>
          </a:p>
          <a:p>
            <a:pPr>
              <a:lnSpc>
                <a:spcPts val="3200"/>
              </a:lnSpc>
              <a:spcBef>
                <a:spcPts val="600"/>
              </a:spcBef>
            </a:pPr>
            <a:endParaRPr lang="en-US" spc="-30" dirty="0" smtClean="0">
              <a:solidFill>
                <a:schemeClr val="tx1"/>
              </a:solidFill>
            </a:endParaRPr>
          </a:p>
          <a:p>
            <a:pPr marL="457200" lvl="1" indent="0">
              <a:lnSpc>
                <a:spcPts val="2000"/>
              </a:lnSpc>
              <a:spcBef>
                <a:spcPts val="0"/>
              </a:spcBef>
              <a:buNone/>
            </a:pPr>
            <a:endParaRPr lang="en-US" sz="2000" dirty="0">
              <a:solidFill>
                <a:schemeClr val="tx1"/>
              </a:solidFill>
            </a:endParaRPr>
          </a:p>
          <a:p>
            <a:pPr marL="0" indent="0">
              <a:lnSpc>
                <a:spcPts val="3200"/>
              </a:lnSpc>
              <a:spcBef>
                <a:spcPts val="600"/>
              </a:spcBef>
              <a:buNone/>
            </a:pPr>
            <a:r>
              <a:rPr lang="en-US" sz="2400" spc="-30" dirty="0" smtClean="0">
                <a:solidFill>
                  <a:schemeClr val="tx1"/>
                </a:solidFill>
              </a:rPr>
              <a:t> </a:t>
            </a:r>
          </a:p>
        </p:txBody>
      </p:sp>
    </p:spTree>
    <p:extLst>
      <p:ext uri="{BB962C8B-B14F-4D97-AF65-F5344CB8AC3E}">
        <p14:creationId xmlns:p14="http://schemas.microsoft.com/office/powerpoint/2010/main" val="278061470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11187"/>
          </a:xfrm>
        </p:spPr>
        <p:txBody>
          <a:bodyPr/>
          <a:lstStyle/>
          <a:p>
            <a:pPr>
              <a:lnSpc>
                <a:spcPts val="3500"/>
              </a:lnSpc>
            </a:pPr>
            <a:r>
              <a:rPr lang="en-US" sz="3600" dirty="0" smtClean="0"/>
              <a:t>Affordable Care Act Opportunities:</a:t>
            </a:r>
            <a:br>
              <a:rPr lang="en-US" sz="3600" dirty="0" smtClean="0"/>
            </a:br>
            <a:r>
              <a:rPr lang="en-US" sz="3600" dirty="0" smtClean="0"/>
              <a:t>Oregon example</a:t>
            </a:r>
            <a:endParaRPr lang="en-US" sz="3600" dirty="0"/>
          </a:p>
        </p:txBody>
      </p:sp>
      <p:sp>
        <p:nvSpPr>
          <p:cNvPr id="3" name="Content Placeholder 2"/>
          <p:cNvSpPr>
            <a:spLocks noGrp="1"/>
          </p:cNvSpPr>
          <p:nvPr>
            <p:ph idx="1"/>
          </p:nvPr>
        </p:nvSpPr>
        <p:spPr>
          <a:xfrm>
            <a:off x="457200" y="1676400"/>
            <a:ext cx="8229600" cy="4297363"/>
          </a:xfrm>
        </p:spPr>
        <p:txBody>
          <a:bodyPr/>
          <a:lstStyle/>
          <a:p>
            <a:pPr>
              <a:lnSpc>
                <a:spcPts val="2800"/>
              </a:lnSpc>
              <a:spcBef>
                <a:spcPts val="600"/>
              </a:spcBef>
              <a:spcAft>
                <a:spcPts val="600"/>
              </a:spcAft>
            </a:pPr>
            <a:r>
              <a:rPr lang="en-US" sz="2800" spc="-30" dirty="0" smtClean="0">
                <a:solidFill>
                  <a:schemeClr val="tx1"/>
                </a:solidFill>
              </a:rPr>
              <a:t>Training people with disability to engage in CCO (Oregon’s ACOs) Boards &amp; training CCOs to engage PWD for health promotion.</a:t>
            </a:r>
          </a:p>
          <a:p>
            <a:pPr lvl="1">
              <a:lnSpc>
                <a:spcPts val="2400"/>
              </a:lnSpc>
              <a:spcBef>
                <a:spcPts val="0"/>
              </a:spcBef>
              <a:spcAft>
                <a:spcPts val="400"/>
              </a:spcAft>
            </a:pPr>
            <a:r>
              <a:rPr lang="en-US" sz="2400" spc="-30" dirty="0" smtClean="0">
                <a:solidFill>
                  <a:schemeClr val="tx1"/>
                </a:solidFill>
              </a:rPr>
              <a:t>Private foundation funding to the state DD Coalition </a:t>
            </a:r>
          </a:p>
          <a:p>
            <a:pPr lvl="1">
              <a:lnSpc>
                <a:spcPts val="2400"/>
              </a:lnSpc>
              <a:spcBef>
                <a:spcPts val="0"/>
              </a:spcBef>
              <a:spcAft>
                <a:spcPts val="400"/>
              </a:spcAft>
            </a:pPr>
            <a:r>
              <a:rPr lang="en-US" sz="2400" spc="-30" dirty="0" smtClean="0">
                <a:solidFill>
                  <a:schemeClr val="tx1"/>
                </a:solidFill>
              </a:rPr>
              <a:t>Incorporate people with intellectual disability who can serve as a resource for CCOs </a:t>
            </a:r>
          </a:p>
          <a:p>
            <a:pPr lvl="1">
              <a:lnSpc>
                <a:spcPts val="2400"/>
              </a:lnSpc>
              <a:spcBef>
                <a:spcPts val="0"/>
              </a:spcBef>
              <a:spcAft>
                <a:spcPts val="400"/>
              </a:spcAft>
            </a:pPr>
            <a:r>
              <a:rPr lang="en-US" sz="2400" spc="-30" dirty="0" smtClean="0">
                <a:solidFill>
                  <a:schemeClr val="tx1"/>
                </a:solidFill>
              </a:rPr>
              <a:t>Educate CCOs on disability </a:t>
            </a:r>
          </a:p>
          <a:p>
            <a:pPr>
              <a:lnSpc>
                <a:spcPts val="2800"/>
              </a:lnSpc>
              <a:spcBef>
                <a:spcPts val="600"/>
              </a:spcBef>
            </a:pPr>
            <a:r>
              <a:rPr lang="en-US" sz="2800" spc="-30" dirty="0" smtClean="0">
                <a:solidFill>
                  <a:schemeClr val="tx1"/>
                </a:solidFill>
              </a:rPr>
              <a:t>Example of adding disability capacity to the State’s Healthcare Transformation with their focus on communities, disparities, &amp; health promotion/ disease prevention  </a:t>
            </a:r>
          </a:p>
          <a:p>
            <a:pPr>
              <a:lnSpc>
                <a:spcPts val="3200"/>
              </a:lnSpc>
              <a:spcBef>
                <a:spcPts val="600"/>
              </a:spcBef>
            </a:pPr>
            <a:endParaRPr lang="en-US" spc="-30" dirty="0" smtClean="0">
              <a:solidFill>
                <a:schemeClr val="tx1"/>
              </a:solidFill>
            </a:endParaRPr>
          </a:p>
          <a:p>
            <a:pPr marL="457200" lvl="1" indent="0">
              <a:lnSpc>
                <a:spcPts val="2000"/>
              </a:lnSpc>
              <a:spcBef>
                <a:spcPts val="0"/>
              </a:spcBef>
              <a:buNone/>
            </a:pPr>
            <a:endParaRPr lang="en-US" sz="2000" dirty="0">
              <a:solidFill>
                <a:schemeClr val="tx1"/>
              </a:solidFill>
            </a:endParaRPr>
          </a:p>
          <a:p>
            <a:pPr marL="0" indent="0">
              <a:lnSpc>
                <a:spcPts val="3200"/>
              </a:lnSpc>
              <a:spcBef>
                <a:spcPts val="600"/>
              </a:spcBef>
              <a:buNone/>
            </a:pPr>
            <a:r>
              <a:rPr lang="en-US" sz="2400" spc="-30" dirty="0" smtClean="0">
                <a:solidFill>
                  <a:schemeClr val="tx1"/>
                </a:solidFill>
              </a:rPr>
              <a:t> </a:t>
            </a:r>
          </a:p>
        </p:txBody>
      </p:sp>
    </p:spTree>
    <p:extLst>
      <p:ext uri="{BB962C8B-B14F-4D97-AF65-F5344CB8AC3E}">
        <p14:creationId xmlns:p14="http://schemas.microsoft.com/office/powerpoint/2010/main" val="378754998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11187"/>
          </a:xfrm>
        </p:spPr>
        <p:txBody>
          <a:bodyPr/>
          <a:lstStyle/>
          <a:p>
            <a:pPr>
              <a:lnSpc>
                <a:spcPts val="3600"/>
              </a:lnSpc>
            </a:pPr>
            <a:r>
              <a:rPr lang="en-US" sz="3600" dirty="0" smtClean="0"/>
              <a:t>Health Promotion Activity: Tobacco </a:t>
            </a:r>
            <a:br>
              <a:rPr lang="en-US" sz="3600" dirty="0" smtClean="0"/>
            </a:br>
            <a:r>
              <a:rPr lang="en-US" sz="3600" dirty="0" smtClean="0"/>
              <a:t>Cessation </a:t>
            </a:r>
            <a:endParaRPr lang="en-US" sz="3600" dirty="0"/>
          </a:p>
        </p:txBody>
      </p:sp>
      <p:sp>
        <p:nvSpPr>
          <p:cNvPr id="3" name="Content Placeholder 2"/>
          <p:cNvSpPr>
            <a:spLocks noGrp="1"/>
          </p:cNvSpPr>
          <p:nvPr>
            <p:ph idx="1"/>
          </p:nvPr>
        </p:nvSpPr>
        <p:spPr>
          <a:xfrm>
            <a:off x="457200" y="1676400"/>
            <a:ext cx="8229600" cy="4297363"/>
          </a:xfrm>
        </p:spPr>
        <p:txBody>
          <a:bodyPr/>
          <a:lstStyle/>
          <a:p>
            <a:pPr>
              <a:lnSpc>
                <a:spcPts val="2800"/>
              </a:lnSpc>
              <a:spcBef>
                <a:spcPts val="600"/>
              </a:spcBef>
              <a:spcAft>
                <a:spcPts val="600"/>
              </a:spcAft>
            </a:pPr>
            <a:r>
              <a:rPr lang="en-US" sz="2800" spc="-30" dirty="0" smtClean="0">
                <a:solidFill>
                  <a:schemeClr val="tx1"/>
                </a:solidFill>
              </a:rPr>
              <a:t>Adults with disabilities smoke more</a:t>
            </a:r>
          </a:p>
          <a:p>
            <a:pPr lvl="1">
              <a:lnSpc>
                <a:spcPts val="2400"/>
              </a:lnSpc>
              <a:spcBef>
                <a:spcPts val="0"/>
              </a:spcBef>
              <a:spcAft>
                <a:spcPts val="0"/>
              </a:spcAft>
            </a:pPr>
            <a:r>
              <a:rPr lang="en-US" sz="2400" b="1" spc="-30" dirty="0" smtClean="0">
                <a:solidFill>
                  <a:schemeClr val="tx1"/>
                </a:solidFill>
              </a:rPr>
              <a:t>Nationally: </a:t>
            </a:r>
            <a:r>
              <a:rPr lang="en-US" sz="2400" spc="-30" dirty="0" smtClean="0">
                <a:solidFill>
                  <a:schemeClr val="tx1"/>
                </a:solidFill>
              </a:rPr>
              <a:t>25% PWD current smokers versus 18% of other adults </a:t>
            </a:r>
          </a:p>
          <a:p>
            <a:pPr lvl="1">
              <a:lnSpc>
                <a:spcPts val="2400"/>
              </a:lnSpc>
              <a:spcBef>
                <a:spcPts val="0"/>
              </a:spcBef>
              <a:spcAft>
                <a:spcPts val="0"/>
              </a:spcAft>
            </a:pPr>
            <a:r>
              <a:rPr lang="en-US" sz="2400" b="1" spc="-30" dirty="0" smtClean="0">
                <a:solidFill>
                  <a:schemeClr val="tx1"/>
                </a:solidFill>
              </a:rPr>
              <a:t>Oregon:  </a:t>
            </a:r>
            <a:r>
              <a:rPr lang="en-US" sz="2400" spc="-30" dirty="0" smtClean="0">
                <a:solidFill>
                  <a:schemeClr val="tx1"/>
                </a:solidFill>
              </a:rPr>
              <a:t>23% PWD versus 17% of other adults</a:t>
            </a:r>
          </a:p>
          <a:p>
            <a:pPr lvl="1">
              <a:lnSpc>
                <a:spcPts val="2400"/>
              </a:lnSpc>
              <a:spcBef>
                <a:spcPts val="0"/>
              </a:spcBef>
              <a:spcAft>
                <a:spcPts val="0"/>
              </a:spcAft>
            </a:pPr>
            <a:r>
              <a:rPr lang="en-US" sz="2400" spc="-30" dirty="0" smtClean="0">
                <a:solidFill>
                  <a:schemeClr val="tx1"/>
                </a:solidFill>
              </a:rPr>
              <a:t>Be aware of your state figures to approach &amp; partner with your state health department </a:t>
            </a:r>
          </a:p>
          <a:p>
            <a:pPr>
              <a:lnSpc>
                <a:spcPts val="2800"/>
              </a:lnSpc>
              <a:spcBef>
                <a:spcPts val="600"/>
              </a:spcBef>
            </a:pPr>
            <a:r>
              <a:rPr lang="en-US" sz="2800" spc="-30" dirty="0" smtClean="0">
                <a:solidFill>
                  <a:schemeClr val="tx1"/>
                </a:solidFill>
              </a:rPr>
              <a:t>Opportunity</a:t>
            </a:r>
            <a:r>
              <a:rPr lang="en-US" sz="2800" spc="-30" smtClean="0">
                <a:solidFill>
                  <a:schemeClr val="tx1"/>
                </a:solidFill>
              </a:rPr>
              <a:t>: Oregon </a:t>
            </a:r>
            <a:r>
              <a:rPr lang="en-US" sz="2800" spc="-30" dirty="0" smtClean="0">
                <a:solidFill>
                  <a:schemeClr val="tx1"/>
                </a:solidFill>
              </a:rPr>
              <a:t>Tobacco Quit Line </a:t>
            </a:r>
          </a:p>
          <a:p>
            <a:pPr lvl="1">
              <a:lnSpc>
                <a:spcPts val="2400"/>
              </a:lnSpc>
              <a:spcBef>
                <a:spcPts val="0"/>
              </a:spcBef>
            </a:pPr>
            <a:r>
              <a:rPr lang="en-US" sz="2400" spc="-30" dirty="0" smtClean="0">
                <a:solidFill>
                  <a:schemeClr val="tx1"/>
                </a:solidFill>
              </a:rPr>
              <a:t>New disability identifier question in the demographic intake </a:t>
            </a:r>
            <a:r>
              <a:rPr lang="en-US" sz="2400" b="1" spc="-30" dirty="0" smtClean="0">
                <a:solidFill>
                  <a:srgbClr val="006600"/>
                </a:solidFill>
              </a:rPr>
              <a:t>(data-driven public health!)</a:t>
            </a:r>
          </a:p>
          <a:p>
            <a:pPr lvl="1">
              <a:lnSpc>
                <a:spcPts val="2400"/>
              </a:lnSpc>
              <a:spcBef>
                <a:spcPts val="0"/>
              </a:spcBef>
            </a:pPr>
            <a:r>
              <a:rPr lang="en-US" sz="2400" spc="-30" dirty="0" smtClean="0">
                <a:solidFill>
                  <a:schemeClr val="tx1"/>
                </a:solidFill>
              </a:rPr>
              <a:t>OODH created a tobacco cessation brochure targeting people with disability &amp; developmental disability </a:t>
            </a:r>
          </a:p>
          <a:p>
            <a:pPr lvl="1">
              <a:lnSpc>
                <a:spcPts val="2400"/>
              </a:lnSpc>
              <a:spcBef>
                <a:spcPts val="0"/>
              </a:spcBef>
            </a:pPr>
            <a:r>
              <a:rPr lang="en-US" sz="2400" spc="-30" dirty="0" smtClean="0">
                <a:solidFill>
                  <a:schemeClr val="tx1"/>
                </a:solidFill>
              </a:rPr>
              <a:t>We will target outreach to CILs &amp; Brokerages, with tracking of their referrals to the Quit Line</a:t>
            </a:r>
            <a:endParaRPr lang="en-US" spc="-30" dirty="0" smtClean="0">
              <a:solidFill>
                <a:schemeClr val="tx1"/>
              </a:solidFill>
            </a:endParaRPr>
          </a:p>
          <a:p>
            <a:pPr marL="457200" lvl="1" indent="0">
              <a:lnSpc>
                <a:spcPts val="2000"/>
              </a:lnSpc>
              <a:spcBef>
                <a:spcPts val="0"/>
              </a:spcBef>
              <a:buNone/>
            </a:pPr>
            <a:endParaRPr lang="en-US" sz="2000" dirty="0">
              <a:solidFill>
                <a:schemeClr val="tx1"/>
              </a:solidFill>
            </a:endParaRPr>
          </a:p>
          <a:p>
            <a:pPr marL="0" indent="0">
              <a:lnSpc>
                <a:spcPts val="3200"/>
              </a:lnSpc>
              <a:spcBef>
                <a:spcPts val="600"/>
              </a:spcBef>
              <a:buNone/>
            </a:pPr>
            <a:r>
              <a:rPr lang="en-US" sz="2400" spc="-30" dirty="0" smtClean="0">
                <a:solidFill>
                  <a:schemeClr val="tx1"/>
                </a:solidFill>
              </a:rPr>
              <a:t> </a:t>
            </a:r>
          </a:p>
        </p:txBody>
      </p:sp>
    </p:spTree>
    <p:extLst>
      <p:ext uri="{BB962C8B-B14F-4D97-AF65-F5344CB8AC3E}">
        <p14:creationId xmlns:p14="http://schemas.microsoft.com/office/powerpoint/2010/main" val="14671658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420760"/>
            <a:ext cx="4876800" cy="6310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OODH health promotion materials</a:t>
            </a:r>
            <a:endParaRPr lang="en-US" dirty="0"/>
          </a:p>
        </p:txBody>
      </p:sp>
    </p:spTree>
    <p:extLst>
      <p:ext uri="{BB962C8B-B14F-4D97-AF65-F5344CB8AC3E}">
        <p14:creationId xmlns:p14="http://schemas.microsoft.com/office/powerpoint/2010/main" val="390178863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611" y="685800"/>
            <a:ext cx="7105309"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28600"/>
            <a:ext cx="8229600" cy="611187"/>
          </a:xfrm>
        </p:spPr>
        <p:txBody>
          <a:bodyPr/>
          <a:lstStyle/>
          <a:p>
            <a:r>
              <a:rPr lang="en-US" dirty="0" smtClean="0"/>
              <a:t>OODH materials demonstrating inclusion </a:t>
            </a:r>
            <a:endParaRPr lang="en-US" dirty="0"/>
          </a:p>
        </p:txBody>
      </p:sp>
    </p:spTree>
    <p:extLst>
      <p:ext uri="{BB962C8B-B14F-4D97-AF65-F5344CB8AC3E}">
        <p14:creationId xmlns:p14="http://schemas.microsoft.com/office/powerpoint/2010/main" val="150880187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225"/>
            <a:ext cx="8229600" cy="611187"/>
          </a:xfrm>
        </p:spPr>
        <p:txBody>
          <a:bodyPr/>
          <a:lstStyle/>
          <a:p>
            <a:r>
              <a:rPr lang="en-US" dirty="0" smtClean="0"/>
              <a:t>OODH materials demonstrating inclusion </a:t>
            </a:r>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914400"/>
            <a:ext cx="7245115"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39742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11187"/>
          </a:xfrm>
        </p:spPr>
        <p:txBody>
          <a:bodyPr/>
          <a:lstStyle/>
          <a:p>
            <a:pPr>
              <a:lnSpc>
                <a:spcPts val="3600"/>
              </a:lnSpc>
            </a:pPr>
            <a:r>
              <a:rPr lang="en-US" sz="3600" dirty="0" smtClean="0"/>
              <a:t>Regional ADA Centers can help</a:t>
            </a:r>
            <a:endParaRPr lang="en-US" sz="3600" dirty="0"/>
          </a:p>
        </p:txBody>
      </p:sp>
      <p:sp>
        <p:nvSpPr>
          <p:cNvPr id="3" name="Content Placeholder 2"/>
          <p:cNvSpPr>
            <a:spLocks noGrp="1"/>
          </p:cNvSpPr>
          <p:nvPr>
            <p:ph idx="1"/>
          </p:nvPr>
        </p:nvSpPr>
        <p:spPr>
          <a:xfrm>
            <a:off x="457200" y="1676400"/>
            <a:ext cx="8229600" cy="4297363"/>
          </a:xfrm>
        </p:spPr>
        <p:txBody>
          <a:bodyPr/>
          <a:lstStyle/>
          <a:p>
            <a:pPr>
              <a:lnSpc>
                <a:spcPts val="2800"/>
              </a:lnSpc>
              <a:spcBef>
                <a:spcPts val="600"/>
              </a:spcBef>
              <a:spcAft>
                <a:spcPts val="0"/>
              </a:spcAft>
            </a:pPr>
            <a:r>
              <a:rPr lang="en-US" sz="2800" spc="-30" dirty="0" smtClean="0">
                <a:solidFill>
                  <a:schemeClr val="tx1"/>
                </a:solidFill>
              </a:rPr>
              <a:t>OODH/Northwest ADA Center partnership </a:t>
            </a:r>
          </a:p>
          <a:p>
            <a:pPr lvl="1">
              <a:lnSpc>
                <a:spcPts val="2400"/>
              </a:lnSpc>
              <a:spcBef>
                <a:spcPts val="0"/>
              </a:spcBef>
              <a:spcAft>
                <a:spcPts val="400"/>
              </a:spcAft>
            </a:pPr>
            <a:r>
              <a:rPr lang="en-US" sz="2400" spc="-30" dirty="0" smtClean="0">
                <a:solidFill>
                  <a:schemeClr val="tx1"/>
                </a:solidFill>
              </a:rPr>
              <a:t>Coming soon:  updated disability sensitivity training – on line with certificate possible</a:t>
            </a:r>
          </a:p>
          <a:p>
            <a:pPr lvl="1">
              <a:lnSpc>
                <a:spcPts val="2400"/>
              </a:lnSpc>
              <a:spcBef>
                <a:spcPts val="0"/>
              </a:spcBef>
              <a:spcAft>
                <a:spcPts val="400"/>
              </a:spcAft>
            </a:pPr>
            <a:r>
              <a:rPr lang="en-US" sz="2400" b="1" dirty="0">
                <a:solidFill>
                  <a:schemeClr val="tx1"/>
                </a:solidFill>
              </a:rPr>
              <a:t>Respectful Interactions</a:t>
            </a:r>
            <a:r>
              <a:rPr lang="en-US" sz="2400" dirty="0">
                <a:solidFill>
                  <a:schemeClr val="tx1"/>
                </a:solidFill>
              </a:rPr>
              <a:t> offers respectful, practical advice on serving customers and working alongside colleagues who have </a:t>
            </a:r>
            <a:r>
              <a:rPr lang="en-US" sz="2400" dirty="0" smtClean="0">
                <a:solidFill>
                  <a:schemeClr val="tx1"/>
                </a:solidFill>
              </a:rPr>
              <a:t>disabilities</a:t>
            </a:r>
            <a:endParaRPr lang="en-US" sz="2400" dirty="0">
              <a:solidFill>
                <a:schemeClr val="tx1"/>
              </a:solidFill>
            </a:endParaRPr>
          </a:p>
          <a:p>
            <a:pPr lvl="1">
              <a:lnSpc>
                <a:spcPts val="2400"/>
              </a:lnSpc>
              <a:spcBef>
                <a:spcPts val="0"/>
              </a:spcBef>
              <a:spcAft>
                <a:spcPts val="0"/>
              </a:spcAft>
            </a:pPr>
            <a:r>
              <a:rPr lang="en-US" sz="2400" spc="-30" dirty="0" smtClean="0">
                <a:solidFill>
                  <a:schemeClr val="tx1"/>
                </a:solidFill>
              </a:rPr>
              <a:t>In Oregon, provided to </a:t>
            </a:r>
          </a:p>
          <a:p>
            <a:pPr marL="457200" lvl="1" indent="0">
              <a:lnSpc>
                <a:spcPts val="2400"/>
              </a:lnSpc>
              <a:spcBef>
                <a:spcPts val="0"/>
              </a:spcBef>
              <a:spcAft>
                <a:spcPts val="0"/>
              </a:spcAft>
              <a:buNone/>
            </a:pPr>
            <a:r>
              <a:rPr lang="en-US" sz="2400" spc="-30" dirty="0" smtClean="0">
                <a:solidFill>
                  <a:schemeClr val="tx1"/>
                </a:solidFill>
              </a:rPr>
              <a:t>    health department </a:t>
            </a:r>
          </a:p>
          <a:p>
            <a:pPr marL="457200" lvl="1" indent="0">
              <a:lnSpc>
                <a:spcPts val="2400"/>
              </a:lnSpc>
              <a:spcBef>
                <a:spcPts val="0"/>
              </a:spcBef>
              <a:spcAft>
                <a:spcPts val="0"/>
              </a:spcAft>
              <a:buNone/>
            </a:pPr>
            <a:r>
              <a:rPr lang="en-US" sz="2400" spc="-30" dirty="0" smtClean="0">
                <a:solidFill>
                  <a:schemeClr val="tx1"/>
                </a:solidFill>
              </a:rPr>
              <a:t>    staff </a:t>
            </a:r>
          </a:p>
          <a:p>
            <a:pPr marL="0" indent="0">
              <a:lnSpc>
                <a:spcPts val="3200"/>
              </a:lnSpc>
              <a:spcBef>
                <a:spcPts val="600"/>
              </a:spcBef>
              <a:buNone/>
            </a:pPr>
            <a:r>
              <a:rPr lang="en-US" sz="2400" spc="-30" dirty="0" smtClean="0">
                <a:solidFill>
                  <a:schemeClr val="tx1"/>
                </a:solidFill>
              </a:rPr>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801" y="3715559"/>
            <a:ext cx="4210806" cy="2837641"/>
          </a:xfrm>
          <a:prstGeom prst="rect">
            <a:avLst/>
          </a:prstGeom>
        </p:spPr>
      </p:pic>
    </p:spTree>
    <p:extLst>
      <p:ext uri="{BB962C8B-B14F-4D97-AF65-F5344CB8AC3E}">
        <p14:creationId xmlns:p14="http://schemas.microsoft.com/office/powerpoint/2010/main" val="38869333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316"/>
            <a:ext cx="8229600" cy="1143000"/>
          </a:xfrm>
        </p:spPr>
        <p:txBody>
          <a:bodyPr/>
          <a:lstStyle/>
          <a:p>
            <a:r>
              <a:rPr lang="en-US" dirty="0" smtClean="0"/>
              <a:t>So Why Not Just Use Census Data? </a:t>
            </a:r>
            <a:endParaRPr lang="en-US" dirty="0"/>
          </a:p>
        </p:txBody>
      </p:sp>
      <p:sp>
        <p:nvSpPr>
          <p:cNvPr id="3" name="Content Placeholder 2"/>
          <p:cNvSpPr>
            <a:spLocks noGrp="1"/>
          </p:cNvSpPr>
          <p:nvPr>
            <p:ph idx="1"/>
          </p:nvPr>
        </p:nvSpPr>
        <p:spPr>
          <a:xfrm>
            <a:off x="312516" y="1600201"/>
            <a:ext cx="8530542" cy="4191000"/>
          </a:xfrm>
        </p:spPr>
        <p:txBody>
          <a:bodyPr/>
          <a:lstStyle/>
          <a:p>
            <a:pPr marL="0" indent="0">
              <a:buNone/>
            </a:pPr>
            <a:r>
              <a:rPr lang="en-US" dirty="0" smtClean="0"/>
              <a:t>“The </a:t>
            </a:r>
            <a:r>
              <a:rPr lang="en-US" dirty="0"/>
              <a:t>Federal Government collects extensive survey and administrative data pertaining to disability that is used by federal agencies for a variety of purposes. </a:t>
            </a:r>
            <a:r>
              <a:rPr lang="en-US" i="1" dirty="0">
                <a:solidFill>
                  <a:schemeClr val="tx2">
                    <a:lumMod val="50000"/>
                  </a:schemeClr>
                </a:solidFill>
              </a:rPr>
              <a:t>However, existing national disability-related survey and administrative data are limited in their ability to meet the needs of </a:t>
            </a:r>
            <a:r>
              <a:rPr lang="en-US" i="1" dirty="0" smtClean="0">
                <a:solidFill>
                  <a:schemeClr val="tx2">
                    <a:lumMod val="50000"/>
                  </a:schemeClr>
                </a:solidFill>
              </a:rPr>
              <a:t>(federal) </a:t>
            </a:r>
            <a:r>
              <a:rPr lang="en-US" i="1" dirty="0">
                <a:solidFill>
                  <a:schemeClr val="tx2">
                    <a:lumMod val="50000"/>
                  </a:schemeClr>
                </a:solidFill>
              </a:rPr>
              <a:t>programs and policy makers. Such limitations include inadequate and inconsistent measures of disability, small sample sizes or no data on particular subpopulations of interest, lack of information on specific topics, very limited longitudinal information, poor-quality survey data on program participation and service use, and lack of access to and linkages with administrative data </a:t>
            </a:r>
            <a:r>
              <a:rPr lang="en-US" dirty="0"/>
              <a:t>(Livermore and She </a:t>
            </a:r>
            <a:r>
              <a:rPr lang="en-US" dirty="0" smtClean="0"/>
              <a:t>2007)</a:t>
            </a:r>
            <a:r>
              <a:rPr lang="en-US" dirty="0" smtClean="0">
                <a:solidFill>
                  <a:schemeClr val="tx2">
                    <a:lumMod val="50000"/>
                  </a:schemeClr>
                </a:solidFill>
              </a:rPr>
              <a:t>.”</a:t>
            </a:r>
            <a:endParaRPr lang="en-US" dirty="0">
              <a:solidFill>
                <a:schemeClr val="tx2">
                  <a:lumMod val="50000"/>
                </a:schemeClr>
              </a:solidFill>
            </a:endParaRPr>
          </a:p>
        </p:txBody>
      </p:sp>
      <p:sp>
        <p:nvSpPr>
          <p:cNvPr id="4" name="Text Placeholder 3"/>
          <p:cNvSpPr>
            <a:spLocks noGrp="1"/>
          </p:cNvSpPr>
          <p:nvPr>
            <p:ph type="body" sz="quarter" idx="11"/>
          </p:nvPr>
        </p:nvSpPr>
        <p:spPr/>
        <p:txBody>
          <a:bodyPr/>
          <a:lstStyle/>
          <a:p>
            <a:r>
              <a:rPr lang="en-US" sz="1600" b="1" dirty="0"/>
              <a:t>http://aspe.hhs.gov/daltcp/reports/2011/DDNatlSur.pdf</a:t>
            </a:r>
          </a:p>
        </p:txBody>
      </p:sp>
    </p:spTree>
    <p:extLst>
      <p:ext uri="{BB962C8B-B14F-4D97-AF65-F5344CB8AC3E}">
        <p14:creationId xmlns:p14="http://schemas.microsoft.com/office/powerpoint/2010/main" val="1261533574"/>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611187"/>
          </a:xfrm>
        </p:spPr>
        <p:txBody>
          <a:bodyPr/>
          <a:lstStyle/>
          <a:p>
            <a:pPr>
              <a:lnSpc>
                <a:spcPts val="3100"/>
              </a:lnSpc>
            </a:pPr>
            <a:r>
              <a:rPr lang="en-US" sz="3200" spc="-30" dirty="0" smtClean="0"/>
              <a:t>Final thought about free &amp; low-cost programs </a:t>
            </a:r>
            <a:br>
              <a:rPr lang="en-US" sz="3200" spc="-30" dirty="0" smtClean="0"/>
            </a:br>
            <a:r>
              <a:rPr lang="en-US" sz="3200" spc="-30" dirty="0" smtClean="0"/>
              <a:t>for health &amp; health activities</a:t>
            </a:r>
            <a:endParaRPr lang="en-US" sz="3200" spc="-30" dirty="0"/>
          </a:p>
        </p:txBody>
      </p:sp>
      <p:sp>
        <p:nvSpPr>
          <p:cNvPr id="3" name="Content Placeholder 2"/>
          <p:cNvSpPr>
            <a:spLocks noGrp="1"/>
          </p:cNvSpPr>
          <p:nvPr>
            <p:ph idx="1"/>
          </p:nvPr>
        </p:nvSpPr>
        <p:spPr>
          <a:xfrm>
            <a:off x="457200" y="1676400"/>
            <a:ext cx="8229600" cy="4297363"/>
          </a:xfrm>
        </p:spPr>
        <p:txBody>
          <a:bodyPr/>
          <a:lstStyle/>
          <a:p>
            <a:pPr>
              <a:lnSpc>
                <a:spcPts val="2800"/>
              </a:lnSpc>
              <a:spcBef>
                <a:spcPts val="600"/>
              </a:spcBef>
              <a:spcAft>
                <a:spcPts val="0"/>
              </a:spcAft>
            </a:pPr>
            <a:endParaRPr lang="en-US" sz="2400" spc="-30" dirty="0" smtClean="0">
              <a:solidFill>
                <a:schemeClr val="tx1"/>
              </a:solidFill>
            </a:endParaRPr>
          </a:p>
          <a:p>
            <a:pPr>
              <a:lnSpc>
                <a:spcPts val="2800"/>
              </a:lnSpc>
              <a:spcBef>
                <a:spcPts val="600"/>
              </a:spcBef>
              <a:spcAft>
                <a:spcPts val="0"/>
              </a:spcAft>
            </a:pPr>
            <a:endParaRPr lang="en-US" sz="2400" spc="-30" dirty="0">
              <a:solidFill>
                <a:schemeClr val="tx1"/>
              </a:solidFill>
            </a:endParaRPr>
          </a:p>
          <a:p>
            <a:pPr marL="0" indent="0" algn="ctr">
              <a:lnSpc>
                <a:spcPct val="200000"/>
              </a:lnSpc>
              <a:spcBef>
                <a:spcPts val="600"/>
              </a:spcBef>
              <a:spcAft>
                <a:spcPts val="0"/>
              </a:spcAft>
              <a:buNone/>
            </a:pPr>
            <a:r>
              <a:rPr lang="en-US" sz="2800" b="1" spc="-30" dirty="0" smtClean="0">
                <a:solidFill>
                  <a:srgbClr val="006600"/>
                </a:solidFill>
                <a:latin typeface="Berlin Sans FB Demi" panose="020E0802020502020306" pitchFamily="34" charset="0"/>
              </a:rPr>
              <a:t>When a door opens, go through it &amp; offer to work with those who were behind the door </a:t>
            </a:r>
          </a:p>
        </p:txBody>
      </p:sp>
    </p:spTree>
    <p:extLst>
      <p:ext uri="{BB962C8B-B14F-4D97-AF65-F5344CB8AC3E}">
        <p14:creationId xmlns:p14="http://schemas.microsoft.com/office/powerpoint/2010/main" val="246173420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Contacts</a:t>
            </a:r>
            <a:endParaRPr lang="en-US" dirty="0"/>
          </a:p>
        </p:txBody>
      </p:sp>
      <p:sp>
        <p:nvSpPr>
          <p:cNvPr id="3" name="Content Placeholder 2"/>
          <p:cNvSpPr>
            <a:spLocks noGrp="1"/>
          </p:cNvSpPr>
          <p:nvPr>
            <p:ph idx="1"/>
          </p:nvPr>
        </p:nvSpPr>
        <p:spPr/>
        <p:txBody>
          <a:bodyPr/>
          <a:lstStyle/>
          <a:p>
            <a:pPr>
              <a:lnSpc>
                <a:spcPts val="2600"/>
              </a:lnSpc>
              <a:spcBef>
                <a:spcPts val="0"/>
              </a:spcBef>
              <a:spcAft>
                <a:spcPts val="1000"/>
              </a:spcAft>
            </a:pPr>
            <a:r>
              <a:rPr lang="en-US" sz="2400" b="1" dirty="0" smtClean="0">
                <a:solidFill>
                  <a:schemeClr val="tx1"/>
                </a:solidFill>
              </a:rPr>
              <a:t>Elena M Andresen, PhD: OODH Director</a:t>
            </a:r>
          </a:p>
          <a:p>
            <a:pPr marL="0" indent="0">
              <a:lnSpc>
                <a:spcPts val="2600"/>
              </a:lnSpc>
              <a:spcBef>
                <a:spcPts val="0"/>
              </a:spcBef>
              <a:spcAft>
                <a:spcPts val="1000"/>
              </a:spcAft>
              <a:buNone/>
            </a:pPr>
            <a:r>
              <a:rPr lang="en-US" sz="2400" b="1" dirty="0">
                <a:solidFill>
                  <a:schemeClr val="tx1"/>
                </a:solidFill>
              </a:rPr>
              <a:t> </a:t>
            </a:r>
            <a:r>
              <a:rPr lang="en-US" sz="2400" b="1" dirty="0" smtClean="0">
                <a:solidFill>
                  <a:schemeClr val="tx1"/>
                </a:solidFill>
              </a:rPr>
              <a:t>   Office</a:t>
            </a:r>
            <a:r>
              <a:rPr lang="en-US" sz="2400" b="1" dirty="0">
                <a:solidFill>
                  <a:schemeClr val="tx1"/>
                </a:solidFill>
              </a:rPr>
              <a:t>: </a:t>
            </a:r>
            <a:r>
              <a:rPr lang="en-US" sz="2400" b="1" dirty="0" smtClean="0">
                <a:solidFill>
                  <a:schemeClr val="tx1"/>
                </a:solidFill>
              </a:rPr>
              <a:t>503-494-2275 </a:t>
            </a:r>
            <a:r>
              <a:rPr lang="en-US" sz="2400" b="1" dirty="0" smtClean="0">
                <a:solidFill>
                  <a:schemeClr val="bg1"/>
                </a:solidFill>
              </a:rPr>
              <a:t>: </a:t>
            </a:r>
            <a:r>
              <a:rPr lang="en-US" sz="2400" b="1" u="sng" dirty="0" smtClean="0">
                <a:solidFill>
                  <a:schemeClr val="bg1"/>
                </a:solidFill>
                <a:hlinkClick r:id="rId2"/>
              </a:rPr>
              <a:t>andresee@ohsu.edu</a:t>
            </a:r>
            <a:endParaRPr lang="en-US" sz="2400" b="1" u="sng" dirty="0" smtClean="0">
              <a:solidFill>
                <a:schemeClr val="bg1"/>
              </a:solidFill>
            </a:endParaRPr>
          </a:p>
          <a:p>
            <a:pPr>
              <a:lnSpc>
                <a:spcPts val="2600"/>
              </a:lnSpc>
              <a:spcBef>
                <a:spcPts val="0"/>
              </a:spcBef>
              <a:spcAft>
                <a:spcPts val="1000"/>
              </a:spcAft>
            </a:pPr>
            <a:r>
              <a:rPr lang="en-US" sz="2400" b="1" dirty="0" smtClean="0">
                <a:solidFill>
                  <a:schemeClr val="tx1"/>
                </a:solidFill>
              </a:rPr>
              <a:t>Angela </a:t>
            </a:r>
            <a:r>
              <a:rPr lang="en-US" sz="2400" b="1" dirty="0">
                <a:solidFill>
                  <a:schemeClr val="tx1"/>
                </a:solidFill>
              </a:rPr>
              <a:t>Weaver, MEd: </a:t>
            </a:r>
            <a:r>
              <a:rPr lang="en-US" sz="2400" b="1" dirty="0" smtClean="0">
                <a:solidFill>
                  <a:schemeClr val="tx1"/>
                </a:solidFill>
              </a:rPr>
              <a:t>OODH Project Coordinator</a:t>
            </a:r>
          </a:p>
          <a:p>
            <a:pPr marL="0" indent="0">
              <a:lnSpc>
                <a:spcPts val="2600"/>
              </a:lnSpc>
              <a:spcBef>
                <a:spcPts val="0"/>
              </a:spcBef>
              <a:spcAft>
                <a:spcPts val="1000"/>
              </a:spcAft>
              <a:buNone/>
            </a:pPr>
            <a:r>
              <a:rPr lang="en-US" sz="2400" b="1" dirty="0" smtClean="0">
                <a:solidFill>
                  <a:schemeClr val="tx1"/>
                </a:solidFill>
              </a:rPr>
              <a:t>    Office 503-494-1205 </a:t>
            </a:r>
            <a:r>
              <a:rPr lang="en-US" sz="2400" b="1" dirty="0" smtClean="0">
                <a:hlinkClick r:id="rId3"/>
              </a:rPr>
              <a:t>weaverro@ohsu.edu</a:t>
            </a:r>
            <a:endParaRPr lang="en-US" sz="2400" b="1" dirty="0" smtClean="0"/>
          </a:p>
          <a:p>
            <a:pPr>
              <a:lnSpc>
                <a:spcPts val="2600"/>
              </a:lnSpc>
              <a:spcBef>
                <a:spcPts val="0"/>
              </a:spcBef>
              <a:spcAft>
                <a:spcPts val="1000"/>
              </a:spcAft>
            </a:pPr>
            <a:r>
              <a:rPr lang="en-US" sz="2400" b="1" dirty="0" smtClean="0">
                <a:solidFill>
                  <a:schemeClr val="tx1"/>
                </a:solidFill>
              </a:rPr>
              <a:t>See </a:t>
            </a:r>
            <a:r>
              <a:rPr lang="en-US" sz="2400" b="1" dirty="0">
                <a:solidFill>
                  <a:schemeClr val="tx1"/>
                </a:solidFill>
              </a:rPr>
              <a:t>our </a:t>
            </a:r>
            <a:r>
              <a:rPr lang="en-US" sz="2400" b="1" dirty="0" smtClean="0">
                <a:solidFill>
                  <a:schemeClr val="tx1"/>
                </a:solidFill>
              </a:rPr>
              <a:t>web-based health </a:t>
            </a:r>
            <a:r>
              <a:rPr lang="en-US" sz="2400" b="1" dirty="0">
                <a:solidFill>
                  <a:schemeClr val="tx1"/>
                </a:solidFill>
              </a:rPr>
              <a:t>survey for Oregonians with disabilities </a:t>
            </a:r>
            <a:r>
              <a:rPr lang="en-US" sz="2400" b="1" dirty="0" smtClean="0">
                <a:solidFill>
                  <a:schemeClr val="tx1"/>
                </a:solidFill>
              </a:rPr>
              <a:t>at </a:t>
            </a:r>
            <a:r>
              <a:rPr lang="en-US" sz="2400" b="1" u="sng" dirty="0">
                <a:solidFill>
                  <a:schemeClr val="tx1"/>
                </a:solidFill>
                <a:hlinkClick r:id="rId4"/>
              </a:rPr>
              <a:t>http://</a:t>
            </a:r>
            <a:r>
              <a:rPr lang="en-US" sz="2400" b="1" u="sng" dirty="0" smtClean="0">
                <a:solidFill>
                  <a:schemeClr val="tx1"/>
                </a:solidFill>
                <a:hlinkClick r:id="rId4"/>
              </a:rPr>
              <a:t>oodh.healthassessment.sgizmo.com/s3</a:t>
            </a:r>
            <a:endParaRPr lang="en-US" sz="2400" b="1" u="sng" dirty="0" smtClean="0">
              <a:solidFill>
                <a:schemeClr val="tx1"/>
              </a:solidFill>
            </a:endParaRPr>
          </a:p>
          <a:p>
            <a:pPr>
              <a:lnSpc>
                <a:spcPts val="2600"/>
              </a:lnSpc>
              <a:spcBef>
                <a:spcPts val="0"/>
              </a:spcBef>
              <a:spcAft>
                <a:spcPts val="1000"/>
              </a:spcAft>
            </a:pPr>
            <a:r>
              <a:rPr lang="en-US" sz="2400" b="1" dirty="0" smtClean="0">
                <a:solidFill>
                  <a:schemeClr val="tx1"/>
                </a:solidFill>
              </a:rPr>
              <a:t>Visit our OODH website for materials &amp; details about health promotion &amp; other activities at  </a:t>
            </a:r>
            <a:r>
              <a:rPr lang="en-US" sz="2400" b="1" dirty="0" smtClean="0">
                <a:solidFill>
                  <a:schemeClr val="tx1"/>
                </a:solidFill>
                <a:hlinkClick r:id="rId5"/>
              </a:rPr>
              <a:t>www.oodh.org</a:t>
            </a:r>
            <a:r>
              <a:rPr lang="en-US" sz="2400" b="1" dirty="0" smtClean="0">
                <a:solidFill>
                  <a:schemeClr val="tx1"/>
                </a:solidFill>
              </a:rPr>
              <a:t> </a:t>
            </a:r>
            <a:endParaRPr lang="en-US" sz="2400" b="1" dirty="0">
              <a:solidFill>
                <a:schemeClr val="tx1"/>
              </a:solidFill>
            </a:endParaRPr>
          </a:p>
          <a:p>
            <a:pPr>
              <a:lnSpc>
                <a:spcPts val="2600"/>
              </a:lnSpc>
              <a:spcBef>
                <a:spcPts val="0"/>
              </a:spcBef>
              <a:spcAft>
                <a:spcPts val="1000"/>
              </a:spcAft>
            </a:pPr>
            <a:endParaRPr lang="en-US" sz="2400" dirty="0">
              <a:solidFill>
                <a:schemeClr val="tx1"/>
              </a:solidFill>
            </a:endParaRPr>
          </a:p>
        </p:txBody>
      </p:sp>
    </p:spTree>
    <p:extLst>
      <p:ext uri="{BB962C8B-B14F-4D97-AF65-F5344CB8AC3E}">
        <p14:creationId xmlns:p14="http://schemas.microsoft.com/office/powerpoint/2010/main" val="428392488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11187"/>
          </a:xfrm>
        </p:spPr>
        <p:txBody>
          <a:bodyPr/>
          <a:lstStyle/>
          <a:p>
            <a:pPr>
              <a:lnSpc>
                <a:spcPts val="3600"/>
              </a:lnSpc>
            </a:pPr>
            <a:r>
              <a:rPr lang="en-US" sz="3600" dirty="0" smtClean="0"/>
              <a:t>Other resources to promote inclusion</a:t>
            </a:r>
            <a:endParaRPr lang="en-US" sz="3600" dirty="0"/>
          </a:p>
        </p:txBody>
      </p:sp>
      <p:sp>
        <p:nvSpPr>
          <p:cNvPr id="3" name="Content Placeholder 2"/>
          <p:cNvSpPr>
            <a:spLocks noGrp="1"/>
          </p:cNvSpPr>
          <p:nvPr>
            <p:ph idx="1"/>
          </p:nvPr>
        </p:nvSpPr>
        <p:spPr>
          <a:xfrm>
            <a:off x="457200" y="1676400"/>
            <a:ext cx="8229600" cy="4297363"/>
          </a:xfrm>
        </p:spPr>
        <p:txBody>
          <a:bodyPr/>
          <a:lstStyle/>
          <a:p>
            <a:pPr>
              <a:lnSpc>
                <a:spcPts val="2800"/>
              </a:lnSpc>
              <a:spcBef>
                <a:spcPts val="600"/>
              </a:spcBef>
              <a:spcAft>
                <a:spcPts val="600"/>
              </a:spcAft>
            </a:pPr>
            <a:r>
              <a:rPr lang="en-US" sz="2800" spc="-30" dirty="0" smtClean="0">
                <a:solidFill>
                  <a:schemeClr val="tx1"/>
                </a:solidFill>
              </a:rPr>
              <a:t>Approach your health department to use appropriate graphics</a:t>
            </a:r>
          </a:p>
          <a:p>
            <a:pPr lvl="1">
              <a:lnSpc>
                <a:spcPts val="2300"/>
              </a:lnSpc>
              <a:spcBef>
                <a:spcPts val="0"/>
              </a:spcBef>
              <a:spcAft>
                <a:spcPts val="200"/>
              </a:spcAft>
            </a:pPr>
            <a:r>
              <a:rPr lang="en-US" sz="2400" spc="-30" dirty="0" smtClean="0">
                <a:solidFill>
                  <a:schemeClr val="tx1"/>
                </a:solidFill>
              </a:rPr>
              <a:t>Image library: Florida Office on Disability &amp; Health </a:t>
            </a:r>
            <a:r>
              <a:rPr lang="en-US" altLang="en-US" sz="1400" b="1" dirty="0" smtClean="0">
                <a:solidFill>
                  <a:srgbClr val="000099"/>
                </a:solidFill>
              </a:rPr>
              <a:t>http</a:t>
            </a:r>
            <a:r>
              <a:rPr lang="en-US" altLang="en-US" sz="1400" b="1" dirty="0">
                <a:solidFill>
                  <a:srgbClr val="000099"/>
                </a:solidFill>
              </a:rPr>
              <a:t>://fodh.phhp.ufl.edu/training-resources/inclusive-image-library-photo-release</a:t>
            </a:r>
            <a:r>
              <a:rPr lang="en-US" altLang="en-US" sz="1400" b="1" dirty="0" smtClean="0">
                <a:solidFill>
                  <a:srgbClr val="000099"/>
                </a:solidFill>
              </a:rPr>
              <a:t>/</a:t>
            </a:r>
            <a:r>
              <a:rPr lang="en-US" altLang="en-US" sz="1400" dirty="0" smtClean="0">
                <a:solidFill>
                  <a:srgbClr val="000099"/>
                </a:solidFill>
              </a:rPr>
              <a:t> </a:t>
            </a:r>
            <a:r>
              <a:rPr lang="en-US" sz="1400" spc="-30" dirty="0" smtClean="0">
                <a:solidFill>
                  <a:schemeClr val="tx1"/>
                </a:solidFill>
              </a:rPr>
              <a:t>  </a:t>
            </a:r>
          </a:p>
          <a:p>
            <a:pPr>
              <a:lnSpc>
                <a:spcPts val="2800"/>
              </a:lnSpc>
              <a:spcBef>
                <a:spcPts val="600"/>
              </a:spcBef>
            </a:pPr>
            <a:r>
              <a:rPr lang="en-US" sz="2800" spc="-30" dirty="0" smtClean="0">
                <a:solidFill>
                  <a:schemeClr val="tx1"/>
                </a:solidFill>
              </a:rPr>
              <a:t>Learn/partner with local, national VA Healthcare facilities &amp; resources </a:t>
            </a:r>
          </a:p>
          <a:p>
            <a:pPr>
              <a:lnSpc>
                <a:spcPts val="2800"/>
              </a:lnSpc>
              <a:spcBef>
                <a:spcPts val="600"/>
              </a:spcBef>
            </a:pPr>
            <a:r>
              <a:rPr lang="en-US" sz="2800" spc="-30" dirty="0" smtClean="0">
                <a:solidFill>
                  <a:schemeClr val="tx1"/>
                </a:solidFill>
              </a:rPr>
              <a:t>Training to improve healthcare &amp; health promotion access (resources page)</a:t>
            </a:r>
          </a:p>
          <a:p>
            <a:pPr lvl="1">
              <a:lnSpc>
                <a:spcPts val="2400"/>
              </a:lnSpc>
              <a:spcBef>
                <a:spcPts val="200"/>
              </a:spcBef>
            </a:pPr>
            <a:r>
              <a:rPr lang="en-US" sz="2400" spc="-30" dirty="0" smtClean="0">
                <a:solidFill>
                  <a:schemeClr val="tx1"/>
                </a:solidFill>
              </a:rPr>
              <a:t>We tend to avoid the medical model</a:t>
            </a:r>
          </a:p>
          <a:p>
            <a:pPr lvl="1">
              <a:lnSpc>
                <a:spcPts val="2400"/>
              </a:lnSpc>
              <a:spcBef>
                <a:spcPts val="200"/>
              </a:spcBef>
            </a:pPr>
            <a:r>
              <a:rPr lang="en-US" sz="2400" spc="-30" dirty="0" smtClean="0">
                <a:solidFill>
                  <a:schemeClr val="tx1"/>
                </a:solidFill>
              </a:rPr>
              <a:t>Learn about them to improve your partnerships!</a:t>
            </a:r>
          </a:p>
          <a:p>
            <a:pPr lvl="1">
              <a:lnSpc>
                <a:spcPts val="2400"/>
              </a:lnSpc>
              <a:spcBef>
                <a:spcPts val="200"/>
              </a:spcBef>
            </a:pPr>
            <a:r>
              <a:rPr lang="en-US" sz="2400" spc="-30" dirty="0" smtClean="0">
                <a:solidFill>
                  <a:schemeClr val="tx1"/>
                </a:solidFill>
              </a:rPr>
              <a:t>Partner with agencies that serve older adults </a:t>
            </a:r>
            <a:endParaRPr lang="en-US" sz="2400" dirty="0">
              <a:solidFill>
                <a:schemeClr val="tx1"/>
              </a:solidFill>
            </a:endParaRPr>
          </a:p>
          <a:p>
            <a:pPr marL="0" indent="0">
              <a:lnSpc>
                <a:spcPts val="3200"/>
              </a:lnSpc>
              <a:spcBef>
                <a:spcPts val="600"/>
              </a:spcBef>
              <a:buNone/>
            </a:pPr>
            <a:r>
              <a:rPr lang="en-US" sz="2400" spc="-30" dirty="0" smtClean="0">
                <a:solidFill>
                  <a:schemeClr val="tx1"/>
                </a:solidFill>
              </a:rPr>
              <a:t> </a:t>
            </a:r>
          </a:p>
        </p:txBody>
      </p:sp>
    </p:spTree>
    <p:extLst>
      <p:ext uri="{BB962C8B-B14F-4D97-AF65-F5344CB8AC3E}">
        <p14:creationId xmlns:p14="http://schemas.microsoft.com/office/powerpoint/2010/main" val="139776197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11187"/>
          </a:xfrm>
        </p:spPr>
        <p:txBody>
          <a:bodyPr/>
          <a:lstStyle/>
          <a:p>
            <a:pPr>
              <a:lnSpc>
                <a:spcPts val="3600"/>
              </a:lnSpc>
            </a:pPr>
            <a:r>
              <a:rPr lang="en-US" sz="3200" dirty="0" smtClean="0">
                <a:solidFill>
                  <a:schemeClr val="tx1"/>
                </a:solidFill>
              </a:rPr>
              <a:t>Clinician/Healthcare Training Resources</a:t>
            </a:r>
            <a:endParaRPr lang="en-US" sz="3200" dirty="0">
              <a:solidFill>
                <a:schemeClr val="tx1"/>
              </a:solidFill>
            </a:endParaRPr>
          </a:p>
        </p:txBody>
      </p:sp>
      <p:sp>
        <p:nvSpPr>
          <p:cNvPr id="3" name="Content Placeholder 2"/>
          <p:cNvSpPr>
            <a:spLocks noGrp="1"/>
          </p:cNvSpPr>
          <p:nvPr>
            <p:ph idx="1"/>
          </p:nvPr>
        </p:nvSpPr>
        <p:spPr>
          <a:xfrm>
            <a:off x="457200" y="990600"/>
            <a:ext cx="8229600" cy="4297363"/>
          </a:xfrm>
        </p:spPr>
        <p:txBody>
          <a:bodyPr/>
          <a:lstStyle/>
          <a:p>
            <a:pPr lvl="0">
              <a:lnSpc>
                <a:spcPts val="2000"/>
              </a:lnSpc>
              <a:spcBef>
                <a:spcPts val="0"/>
              </a:spcBef>
              <a:spcAft>
                <a:spcPts val="300"/>
              </a:spcAft>
            </a:pPr>
            <a:r>
              <a:rPr lang="en-US" sz="2000" dirty="0" smtClean="0">
                <a:solidFill>
                  <a:schemeClr val="tx1"/>
                </a:solidFill>
              </a:rPr>
              <a:t>Western </a:t>
            </a:r>
            <a:r>
              <a:rPr lang="en-US" sz="2000" dirty="0">
                <a:solidFill>
                  <a:schemeClr val="tx1"/>
                </a:solidFill>
              </a:rPr>
              <a:t>University Center for Disability &amp; Health Policy. Educating health professionals on </a:t>
            </a:r>
            <a:r>
              <a:rPr lang="en-US" sz="2000" dirty="0" smtClean="0">
                <a:solidFill>
                  <a:schemeClr val="tx1"/>
                </a:solidFill>
              </a:rPr>
              <a:t>disabilities. Pomona</a:t>
            </a:r>
            <a:r>
              <a:rPr lang="en-US" sz="2000" dirty="0">
                <a:solidFill>
                  <a:schemeClr val="tx1"/>
                </a:solidFill>
              </a:rPr>
              <a:t>, CA: </a:t>
            </a:r>
            <a:r>
              <a:rPr lang="en-US" sz="1600" u="sng" dirty="0" smtClean="0">
                <a:hlinkClick r:id="rId2"/>
              </a:rPr>
              <a:t>http</a:t>
            </a:r>
            <a:r>
              <a:rPr lang="en-US" sz="1600" u="sng" dirty="0">
                <a:hlinkClick r:id="rId2"/>
              </a:rPr>
              <a:t>://www.westernu.edu/xp/edu/cdihp/cdihp-resources-professionals.xml</a:t>
            </a:r>
            <a:r>
              <a:rPr lang="en-US" sz="1600" dirty="0"/>
              <a:t>   </a:t>
            </a:r>
          </a:p>
          <a:p>
            <a:pPr lvl="0">
              <a:lnSpc>
                <a:spcPts val="2000"/>
              </a:lnSpc>
              <a:spcBef>
                <a:spcPts val="0"/>
              </a:spcBef>
              <a:spcAft>
                <a:spcPts val="300"/>
              </a:spcAft>
            </a:pPr>
            <a:r>
              <a:rPr lang="en-US" sz="2000" dirty="0" err="1">
                <a:solidFill>
                  <a:schemeClr val="tx1"/>
                </a:solidFill>
              </a:rPr>
              <a:t>Smeltzer</a:t>
            </a:r>
            <a:r>
              <a:rPr lang="en-US" sz="2000" dirty="0">
                <a:solidFill>
                  <a:schemeClr val="tx1"/>
                </a:solidFill>
              </a:rPr>
              <a:t> </a:t>
            </a:r>
            <a:r>
              <a:rPr lang="en-US" sz="2000" dirty="0" smtClean="0">
                <a:solidFill>
                  <a:schemeClr val="tx1"/>
                </a:solidFill>
              </a:rPr>
              <a:t>&amp; </a:t>
            </a:r>
            <a:r>
              <a:rPr lang="en-US" sz="2000" dirty="0" err="1" smtClean="0">
                <a:solidFill>
                  <a:schemeClr val="tx1"/>
                </a:solidFill>
              </a:rPr>
              <a:t>Sharts-Hopko</a:t>
            </a:r>
            <a:r>
              <a:rPr lang="en-US" sz="2000" dirty="0" smtClean="0">
                <a:solidFill>
                  <a:schemeClr val="tx1"/>
                </a:solidFill>
              </a:rPr>
              <a:t>. Provider’s </a:t>
            </a:r>
            <a:r>
              <a:rPr lang="en-US" sz="2000" dirty="0">
                <a:solidFill>
                  <a:schemeClr val="tx1"/>
                </a:solidFill>
              </a:rPr>
              <a:t>guide for the care of women with physical disabilities &amp; chronic health conditions. </a:t>
            </a:r>
            <a:r>
              <a:rPr lang="en-US" sz="2000" dirty="0" smtClean="0">
                <a:solidFill>
                  <a:schemeClr val="tx1"/>
                </a:solidFill>
              </a:rPr>
              <a:t>Chapel </a:t>
            </a:r>
            <a:r>
              <a:rPr lang="en-US" sz="2000" dirty="0">
                <a:solidFill>
                  <a:schemeClr val="tx1"/>
                </a:solidFill>
              </a:rPr>
              <a:t>Hill: </a:t>
            </a:r>
            <a:r>
              <a:rPr lang="en-US" sz="2000" dirty="0" smtClean="0">
                <a:solidFill>
                  <a:schemeClr val="tx1"/>
                </a:solidFill>
              </a:rPr>
              <a:t>NC Office </a:t>
            </a:r>
            <a:r>
              <a:rPr lang="en-US" sz="2000" dirty="0">
                <a:solidFill>
                  <a:schemeClr val="tx1"/>
                </a:solidFill>
              </a:rPr>
              <a:t>on Disability &amp; Health</a:t>
            </a:r>
            <a:r>
              <a:rPr lang="en-US" sz="2000" dirty="0"/>
              <a:t>. </a:t>
            </a:r>
            <a:r>
              <a:rPr lang="en-US" sz="1200" u="sng" dirty="0">
                <a:hlinkClick r:id="rId3"/>
              </a:rPr>
              <a:t>http://www.fpg.unc.edu/~ncodh/pdfs/providersguide.pdf</a:t>
            </a:r>
            <a:endParaRPr lang="en-US" sz="1200" dirty="0"/>
          </a:p>
          <a:p>
            <a:pPr lvl="0">
              <a:lnSpc>
                <a:spcPts val="2000"/>
              </a:lnSpc>
              <a:spcBef>
                <a:spcPts val="0"/>
              </a:spcBef>
              <a:spcAft>
                <a:spcPts val="300"/>
              </a:spcAft>
            </a:pPr>
            <a:r>
              <a:rPr lang="en-US" sz="2000" dirty="0" smtClean="0">
                <a:solidFill>
                  <a:schemeClr val="tx1"/>
                </a:solidFill>
              </a:rPr>
              <a:t>Barker </a:t>
            </a:r>
            <a:r>
              <a:rPr lang="en-US" sz="2000" dirty="0">
                <a:solidFill>
                  <a:schemeClr val="tx1"/>
                </a:solidFill>
              </a:rPr>
              <a:t>LT, </a:t>
            </a:r>
            <a:r>
              <a:rPr lang="en-US" sz="2000" dirty="0" smtClean="0">
                <a:solidFill>
                  <a:schemeClr val="tx1"/>
                </a:solidFill>
              </a:rPr>
              <a:t>et al.  </a:t>
            </a:r>
            <a:r>
              <a:rPr lang="en-US" sz="2000" dirty="0">
                <a:solidFill>
                  <a:schemeClr val="tx1"/>
                </a:solidFill>
              </a:rPr>
              <a:t>Practitioners’ guide to primary care for women with physical disabilities. </a:t>
            </a:r>
            <a:r>
              <a:rPr lang="en-US" sz="2000" dirty="0" smtClean="0">
                <a:solidFill>
                  <a:schemeClr val="tx1"/>
                </a:solidFill>
              </a:rPr>
              <a:t>Berkeley</a:t>
            </a:r>
            <a:r>
              <a:rPr lang="en-US" sz="2000" dirty="0">
                <a:solidFill>
                  <a:schemeClr val="tx1"/>
                </a:solidFill>
              </a:rPr>
              <a:t>, CA: Berkeley Policy </a:t>
            </a:r>
            <a:r>
              <a:rPr lang="en-US" sz="2000" dirty="0" err="1">
                <a:solidFill>
                  <a:schemeClr val="tx1"/>
                </a:solidFill>
              </a:rPr>
              <a:t>Assoc</a:t>
            </a:r>
            <a:r>
              <a:rPr lang="en-US" sz="2000" dirty="0">
                <a:solidFill>
                  <a:schemeClr val="tx1"/>
                </a:solidFill>
              </a:rPr>
              <a:t>/Alta Bates Summit Medical, 2005. </a:t>
            </a:r>
            <a:r>
              <a:rPr lang="en-US" sz="1050" u="sng" dirty="0" smtClean="0">
                <a:hlinkClick r:id="rId4"/>
              </a:rPr>
              <a:t>http</a:t>
            </a:r>
            <a:r>
              <a:rPr lang="en-US" sz="1050" u="sng" dirty="0">
                <a:hlinkClick r:id="rId4"/>
              </a:rPr>
              <a:t>://</a:t>
            </a:r>
            <a:r>
              <a:rPr lang="en-US" sz="1050" u="sng" dirty="0" smtClean="0">
                <a:hlinkClick r:id="rId4"/>
              </a:rPr>
              <a:t>www.berkeleypolicyassociates.com/images/berkeleypolicyassociates.com/Image/photo/20050707_193250/Booklet.pdf</a:t>
            </a:r>
            <a:r>
              <a:rPr lang="en-US" sz="2000" dirty="0" smtClean="0"/>
              <a:t> </a:t>
            </a:r>
            <a:endParaRPr lang="en-US" sz="2000" dirty="0"/>
          </a:p>
          <a:p>
            <a:pPr lvl="0">
              <a:lnSpc>
                <a:spcPts val="2000"/>
              </a:lnSpc>
              <a:spcBef>
                <a:spcPts val="0"/>
              </a:spcBef>
              <a:spcAft>
                <a:spcPts val="300"/>
              </a:spcAft>
            </a:pPr>
            <a:r>
              <a:rPr lang="en-US" sz="2000" dirty="0" err="1">
                <a:solidFill>
                  <a:schemeClr val="tx1"/>
                </a:solidFill>
              </a:rPr>
              <a:t>Havercamp</a:t>
            </a:r>
            <a:r>
              <a:rPr lang="en-US" sz="2000" dirty="0">
                <a:solidFill>
                  <a:schemeClr val="tx1"/>
                </a:solidFill>
              </a:rPr>
              <a:t> S. CDC web-based training modules. Healthcare access for persons with </a:t>
            </a:r>
            <a:r>
              <a:rPr lang="en-US" sz="2000" dirty="0" smtClean="0">
                <a:solidFill>
                  <a:schemeClr val="tx1"/>
                </a:solidFill>
              </a:rPr>
              <a:t>disability. Part I: physical &amp; </a:t>
            </a:r>
            <a:r>
              <a:rPr lang="en-US" sz="2000" dirty="0">
                <a:solidFill>
                  <a:schemeClr val="tx1"/>
                </a:solidFill>
              </a:rPr>
              <a:t>sensory </a:t>
            </a:r>
            <a:r>
              <a:rPr lang="en-US" sz="2000" dirty="0" smtClean="0">
                <a:solidFill>
                  <a:schemeClr val="tx1"/>
                </a:solidFill>
              </a:rPr>
              <a:t>disabilities. Part </a:t>
            </a:r>
            <a:r>
              <a:rPr lang="en-US" sz="2000" dirty="0">
                <a:solidFill>
                  <a:schemeClr val="tx1"/>
                </a:solidFill>
              </a:rPr>
              <a:t>II </a:t>
            </a:r>
            <a:r>
              <a:rPr lang="en-US" sz="2000" dirty="0" smtClean="0">
                <a:solidFill>
                  <a:schemeClr val="tx1"/>
                </a:solidFill>
              </a:rPr>
              <a:t>developmental disabilities. </a:t>
            </a:r>
            <a:r>
              <a:rPr lang="en-US" sz="1000" u="sng" dirty="0" smtClean="0">
                <a:hlinkClick r:id="rId5"/>
              </a:rPr>
              <a:t>http://nisonger.osu.edu/disabilityconted.htm</a:t>
            </a:r>
            <a:r>
              <a:rPr lang="en-US" sz="1000" u="sng" dirty="0" smtClean="0"/>
              <a:t>.</a:t>
            </a:r>
            <a:endParaRPr lang="en-US" sz="1000" dirty="0" smtClean="0"/>
          </a:p>
          <a:p>
            <a:pPr lvl="0">
              <a:lnSpc>
                <a:spcPts val="2000"/>
              </a:lnSpc>
              <a:spcBef>
                <a:spcPts val="0"/>
              </a:spcBef>
              <a:spcAft>
                <a:spcPts val="300"/>
              </a:spcAft>
            </a:pPr>
            <a:r>
              <a:rPr lang="en-US" sz="2000" dirty="0" smtClean="0">
                <a:solidFill>
                  <a:schemeClr val="tx1"/>
                </a:solidFill>
              </a:rPr>
              <a:t>Aging &amp; </a:t>
            </a:r>
            <a:r>
              <a:rPr lang="en-US" sz="2000" dirty="0">
                <a:solidFill>
                  <a:schemeClr val="tx1"/>
                </a:solidFill>
              </a:rPr>
              <a:t>Disability Network Participant Direction Toolkit (an element in the Affordable Care </a:t>
            </a:r>
            <a:r>
              <a:rPr lang="en-US" sz="2000" dirty="0" smtClean="0">
                <a:solidFill>
                  <a:schemeClr val="tx1"/>
                </a:solidFill>
              </a:rPr>
              <a:t>Act). </a:t>
            </a:r>
            <a:r>
              <a:rPr lang="en-US" sz="1100" u="sng" dirty="0">
                <a:hlinkClick r:id="rId6"/>
              </a:rPr>
              <a:t>http://www.bc.edu/content/bc/schools/gssw/nrcpds/tools/toolkit.html</a:t>
            </a:r>
            <a:r>
              <a:rPr lang="en-US" sz="1100" dirty="0" smtClean="0"/>
              <a:t>.</a:t>
            </a:r>
            <a:r>
              <a:rPr lang="en-US" sz="2000" dirty="0"/>
              <a:t> </a:t>
            </a:r>
          </a:p>
          <a:p>
            <a:pPr lvl="0">
              <a:lnSpc>
                <a:spcPts val="2000"/>
              </a:lnSpc>
              <a:spcBef>
                <a:spcPts val="0"/>
              </a:spcBef>
              <a:spcAft>
                <a:spcPts val="300"/>
              </a:spcAft>
            </a:pPr>
            <a:r>
              <a:rPr lang="en-US" sz="2000" dirty="0" smtClean="0">
                <a:solidFill>
                  <a:schemeClr val="tx1"/>
                </a:solidFill>
              </a:rPr>
              <a:t>Chun </a:t>
            </a:r>
            <a:r>
              <a:rPr lang="en-US" sz="2000" dirty="0">
                <a:solidFill>
                  <a:schemeClr val="tx1"/>
                </a:solidFill>
              </a:rPr>
              <a:t>A (Ed).  Geriatric care by design. A clinician’s handbook to meet the needs of older adults through environmental </a:t>
            </a:r>
            <a:r>
              <a:rPr lang="en-US" sz="2000" dirty="0" smtClean="0">
                <a:solidFill>
                  <a:schemeClr val="tx1"/>
                </a:solidFill>
              </a:rPr>
              <a:t>&amp; </a:t>
            </a:r>
            <a:r>
              <a:rPr lang="en-US" sz="2000" dirty="0">
                <a:solidFill>
                  <a:schemeClr val="tx1"/>
                </a:solidFill>
              </a:rPr>
              <a:t>practice redesign.  </a:t>
            </a:r>
            <a:r>
              <a:rPr lang="en-US" sz="2000" dirty="0" smtClean="0">
                <a:solidFill>
                  <a:schemeClr val="tx1"/>
                </a:solidFill>
              </a:rPr>
              <a:t>Am </a:t>
            </a:r>
            <a:r>
              <a:rPr lang="en-US" sz="2000" dirty="0">
                <a:solidFill>
                  <a:schemeClr val="tx1"/>
                </a:solidFill>
              </a:rPr>
              <a:t>Medical </a:t>
            </a:r>
            <a:r>
              <a:rPr lang="en-US" sz="2000" dirty="0" err="1" smtClean="0">
                <a:solidFill>
                  <a:schemeClr val="tx1"/>
                </a:solidFill>
              </a:rPr>
              <a:t>Assoc</a:t>
            </a:r>
            <a:r>
              <a:rPr lang="en-US" sz="2000" dirty="0" smtClean="0">
                <a:solidFill>
                  <a:schemeClr val="tx1"/>
                </a:solidFill>
              </a:rPr>
              <a:t>, </a:t>
            </a:r>
            <a:r>
              <a:rPr lang="en-US" sz="2000" dirty="0">
                <a:solidFill>
                  <a:schemeClr val="tx1"/>
                </a:solidFill>
              </a:rPr>
              <a:t>2011. </a:t>
            </a:r>
          </a:p>
          <a:p>
            <a:pPr>
              <a:lnSpc>
                <a:spcPts val="2000"/>
              </a:lnSpc>
              <a:spcBef>
                <a:spcPts val="0"/>
              </a:spcBef>
              <a:spcAft>
                <a:spcPts val="600"/>
              </a:spcAft>
            </a:pPr>
            <a:endParaRPr lang="en-US" sz="2000" spc="-30" dirty="0" smtClean="0">
              <a:solidFill>
                <a:schemeClr val="tx1"/>
              </a:solidFill>
            </a:endParaRPr>
          </a:p>
        </p:txBody>
      </p:sp>
    </p:spTree>
    <p:extLst>
      <p:ext uri="{BB962C8B-B14F-4D97-AF65-F5344CB8AC3E}">
        <p14:creationId xmlns:p14="http://schemas.microsoft.com/office/powerpoint/2010/main" val="428739736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679575"/>
          </a:xfrm>
        </p:spPr>
        <p:txBody>
          <a:bodyPr/>
          <a:lstStyle/>
          <a:p>
            <a:r>
              <a:rPr lang="en-US" b="1" dirty="0" smtClean="0">
                <a:solidFill>
                  <a:schemeClr val="tx2"/>
                </a:solidFill>
              </a:rPr>
              <a:t>Promoting Accessible, Inclusive Fitness and Outdoor Recreation</a:t>
            </a:r>
            <a:br>
              <a:rPr lang="en-US" b="1" dirty="0" smtClean="0">
                <a:solidFill>
                  <a:schemeClr val="tx2"/>
                </a:solidFill>
              </a:rPr>
            </a:br>
            <a:r>
              <a:rPr lang="en-US" dirty="0"/>
              <a:t/>
            </a:r>
            <a:br>
              <a:rPr lang="en-US" dirty="0"/>
            </a:br>
            <a:r>
              <a:rPr lang="en-US" sz="2400" i="1" dirty="0" smtClean="0"/>
              <a:t>Partnerships and No-cost/Low-cost Strategies </a:t>
            </a:r>
            <a:endParaRPr lang="en-US" sz="2400" i="1" dirty="0"/>
          </a:p>
        </p:txBody>
      </p:sp>
      <p:sp>
        <p:nvSpPr>
          <p:cNvPr id="3" name="Subtitle 2"/>
          <p:cNvSpPr>
            <a:spLocks noGrp="1"/>
          </p:cNvSpPr>
          <p:nvPr>
            <p:ph type="subTitle" idx="1"/>
          </p:nvPr>
        </p:nvSpPr>
        <p:spPr>
          <a:xfrm>
            <a:off x="1371600" y="4419600"/>
            <a:ext cx="6400800" cy="1752600"/>
          </a:xfrm>
        </p:spPr>
        <p:txBody>
          <a:bodyPr/>
          <a:lstStyle/>
          <a:p>
            <a:r>
              <a:rPr lang="en-US" dirty="0" smtClean="0"/>
              <a:t>Eileen Sparling, Ed.M. </a:t>
            </a:r>
          </a:p>
          <a:p>
            <a:r>
              <a:rPr lang="en-US" dirty="0" smtClean="0"/>
              <a:t>Center for Disabilities Studies</a:t>
            </a:r>
            <a:endParaRPr lang="en-US" dirty="0"/>
          </a:p>
        </p:txBody>
      </p:sp>
      <p:pic>
        <p:nvPicPr>
          <p:cNvPr id="1026" name="Picture 2" descr="P:\CDC\Health and Disability SIG\2013 Annual Meeting\sparl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4114800"/>
            <a:ext cx="2106559" cy="2103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51591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a:xfrm>
            <a:off x="457200" y="2209800"/>
            <a:ext cx="8229600" cy="3535363"/>
          </a:xfrm>
        </p:spPr>
        <p:txBody>
          <a:bodyPr/>
          <a:lstStyle/>
          <a:p>
            <a:pPr>
              <a:lnSpc>
                <a:spcPct val="150000"/>
              </a:lnSpc>
            </a:pPr>
            <a:r>
              <a:rPr lang="en-US" sz="2400" dirty="0" smtClean="0"/>
              <a:t>CDC Disability and Health Grantee focused on improving health access, health promotion and emergency preparedness for people with disabilities </a:t>
            </a:r>
          </a:p>
          <a:p>
            <a:pPr>
              <a:lnSpc>
                <a:spcPct val="150000"/>
              </a:lnSpc>
            </a:pPr>
            <a:r>
              <a:rPr lang="en-US" sz="2400" dirty="0" smtClean="0"/>
              <a:t>Funding since 2007</a:t>
            </a:r>
          </a:p>
          <a:p>
            <a:endParaRPr lang="en-US" sz="2400" dirty="0" smtClean="0"/>
          </a:p>
          <a:p>
            <a:pPr marL="400050" lvl="1" indent="0">
              <a:buNone/>
            </a:pPr>
            <a:r>
              <a:rPr lang="en-US" sz="2400" i="1" dirty="0" smtClean="0"/>
              <a:t>One Goal:  Reduce </a:t>
            </a:r>
            <a:r>
              <a:rPr lang="en-US" sz="2400" i="1" dirty="0"/>
              <a:t>barriers that prevent full access to healthy living in the community.</a:t>
            </a:r>
          </a:p>
          <a:p>
            <a:endParaRPr lang="en-US" dirty="0"/>
          </a:p>
        </p:txBody>
      </p:sp>
    </p:spTree>
    <p:extLst>
      <p:ext uri="{BB962C8B-B14F-4D97-AF65-F5344CB8AC3E}">
        <p14:creationId xmlns:p14="http://schemas.microsoft.com/office/powerpoint/2010/main" val="378854995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19200"/>
            <a:ext cx="8610600" cy="990600"/>
          </a:xfrm>
        </p:spPr>
        <p:txBody>
          <a:bodyPr/>
          <a:lstStyle/>
          <a:p>
            <a:r>
              <a:rPr lang="en-US" dirty="0" smtClean="0"/>
              <a:t>Strategic Partnerships &amp; Technical Assistance</a:t>
            </a:r>
            <a:r>
              <a:rPr lang="en-US" sz="2800" dirty="0" smtClean="0"/>
              <a:t>	</a:t>
            </a:r>
            <a:endParaRPr lang="en-US" sz="2800" dirty="0"/>
          </a:p>
        </p:txBody>
      </p:sp>
      <p:sp>
        <p:nvSpPr>
          <p:cNvPr id="3" name="Content Placeholder 2"/>
          <p:cNvSpPr>
            <a:spLocks noGrp="1"/>
          </p:cNvSpPr>
          <p:nvPr>
            <p:ph idx="1"/>
          </p:nvPr>
        </p:nvSpPr>
        <p:spPr/>
        <p:txBody>
          <a:bodyPr/>
          <a:lstStyle/>
          <a:p>
            <a:pPr>
              <a:lnSpc>
                <a:spcPct val="150000"/>
              </a:lnSpc>
            </a:pPr>
            <a:r>
              <a:rPr lang="en-US" sz="2400" dirty="0" smtClean="0"/>
              <a:t>Align with partners who have healthy living goals</a:t>
            </a:r>
          </a:p>
          <a:p>
            <a:pPr>
              <a:lnSpc>
                <a:spcPct val="150000"/>
              </a:lnSpc>
            </a:pPr>
            <a:r>
              <a:rPr lang="en-US" sz="2400" dirty="0" smtClean="0"/>
              <a:t>Identify contacts with responsibility for accessibility</a:t>
            </a:r>
          </a:p>
          <a:p>
            <a:pPr>
              <a:lnSpc>
                <a:spcPct val="150000"/>
              </a:lnSpc>
            </a:pPr>
            <a:r>
              <a:rPr lang="en-US" sz="2400" dirty="0" smtClean="0"/>
              <a:t>Identify and address gaps in knowledge and resources</a:t>
            </a:r>
          </a:p>
          <a:p>
            <a:pPr>
              <a:lnSpc>
                <a:spcPct val="150000"/>
              </a:lnSpc>
            </a:pPr>
            <a:r>
              <a:rPr lang="en-US" sz="2400" dirty="0" smtClean="0"/>
              <a:t>Provide tools, models and resources to help meet inclusion goals</a:t>
            </a:r>
          </a:p>
          <a:p>
            <a:pPr marL="0" indent="0">
              <a:buNone/>
            </a:pPr>
            <a:endParaRPr lang="en-US" sz="2400" dirty="0" smtClean="0"/>
          </a:p>
          <a:p>
            <a:endParaRPr lang="en-US" sz="2400" dirty="0"/>
          </a:p>
        </p:txBody>
      </p:sp>
    </p:spTree>
    <p:extLst>
      <p:ext uri="{BB962C8B-B14F-4D97-AF65-F5344CB8AC3E}">
        <p14:creationId xmlns:p14="http://schemas.microsoft.com/office/powerpoint/2010/main" val="319322545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8955" y="3048000"/>
            <a:ext cx="5324475" cy="3276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15653" r="14231"/>
          <a:stretch/>
        </p:blipFill>
        <p:spPr bwMode="auto">
          <a:xfrm>
            <a:off x="3081146" y="1143000"/>
            <a:ext cx="5319741" cy="17703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609599" y="2913323"/>
            <a:ext cx="2459355" cy="954107"/>
          </a:xfrm>
          <a:prstGeom prst="rect">
            <a:avLst/>
          </a:prstGeom>
          <a:noFill/>
        </p:spPr>
        <p:txBody>
          <a:bodyPr wrap="square" rtlCol="0">
            <a:spAutoFit/>
          </a:bodyPr>
          <a:lstStyle/>
          <a:p>
            <a:pPr fontAlgn="auto">
              <a:spcBef>
                <a:spcPts val="0"/>
              </a:spcBef>
              <a:spcAft>
                <a:spcPts val="0"/>
              </a:spcAft>
            </a:pPr>
            <a:r>
              <a:rPr lang="en-US" sz="2800" b="1" dirty="0" smtClean="0">
                <a:solidFill>
                  <a:srgbClr val="4F81BD"/>
                </a:solidFill>
                <a:latin typeface="Helvetica Neue"/>
              </a:rPr>
              <a:t>A Tale of </a:t>
            </a:r>
          </a:p>
          <a:p>
            <a:pPr fontAlgn="auto">
              <a:spcBef>
                <a:spcPts val="0"/>
              </a:spcBef>
              <a:spcAft>
                <a:spcPts val="0"/>
              </a:spcAft>
            </a:pPr>
            <a:r>
              <a:rPr lang="en-US" sz="2800" b="1" dirty="0" smtClean="0">
                <a:solidFill>
                  <a:srgbClr val="4F81BD"/>
                </a:solidFill>
                <a:latin typeface="Helvetica Neue"/>
              </a:rPr>
              <a:t>Two Partners</a:t>
            </a:r>
            <a:endParaRPr lang="en-US" sz="2800" b="1" dirty="0">
              <a:solidFill>
                <a:srgbClr val="4F81BD"/>
              </a:solidFill>
              <a:latin typeface="Helvetica Neue"/>
            </a:endParaRPr>
          </a:p>
        </p:txBody>
      </p:sp>
    </p:spTree>
    <p:extLst>
      <p:ext uri="{BB962C8B-B14F-4D97-AF65-F5344CB8AC3E}">
        <p14:creationId xmlns:p14="http://schemas.microsoft.com/office/powerpoint/2010/main" val="375848517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nSpc>
                <a:spcPct val="150000"/>
              </a:lnSpc>
            </a:pPr>
            <a:r>
              <a:rPr lang="en-US" sz="2400" dirty="0"/>
              <a:t>YMCA of Delaware is the only statewide YMCA </a:t>
            </a:r>
            <a:endParaRPr lang="en-US" sz="2400" dirty="0" smtClean="0"/>
          </a:p>
          <a:p>
            <a:pPr>
              <a:lnSpc>
                <a:spcPct val="150000"/>
              </a:lnSpc>
            </a:pPr>
            <a:r>
              <a:rPr lang="en-US" sz="2400" dirty="0" smtClean="0"/>
              <a:t>Nine branches</a:t>
            </a:r>
            <a:r>
              <a:rPr lang="en-US" sz="2400" dirty="0"/>
              <a:t>, over 2,800 staff, 1,300 </a:t>
            </a:r>
            <a:r>
              <a:rPr lang="en-US" sz="2400" dirty="0" smtClean="0"/>
              <a:t>volunteers</a:t>
            </a:r>
          </a:p>
          <a:p>
            <a:pPr>
              <a:lnSpc>
                <a:spcPct val="150000"/>
              </a:lnSpc>
            </a:pPr>
            <a:r>
              <a:rPr lang="en-US" sz="2400" dirty="0" smtClean="0"/>
              <a:t>Reaches one </a:t>
            </a:r>
            <a:r>
              <a:rPr lang="en-US" sz="2400" dirty="0"/>
              <a:t>out of every four households in </a:t>
            </a:r>
            <a:r>
              <a:rPr lang="en-US" sz="2400" dirty="0" smtClean="0"/>
              <a:t>Delaware</a:t>
            </a:r>
          </a:p>
          <a:p>
            <a:pPr>
              <a:lnSpc>
                <a:spcPct val="150000"/>
              </a:lnSpc>
            </a:pPr>
            <a:r>
              <a:rPr lang="en-US" sz="2400" dirty="0" smtClean="0"/>
              <a:t>One </a:t>
            </a:r>
            <a:r>
              <a:rPr lang="en-US" sz="2400" dirty="0"/>
              <a:t>tenth of Delaware’s population </a:t>
            </a:r>
            <a:r>
              <a:rPr lang="en-US" sz="2400" dirty="0" smtClean="0"/>
              <a:t>is </a:t>
            </a:r>
            <a:r>
              <a:rPr lang="en-US" sz="2400" dirty="0"/>
              <a:t>a member </a:t>
            </a:r>
            <a:endParaRPr lang="en-US" sz="2400" dirty="0" smtClean="0"/>
          </a:p>
          <a:p>
            <a:pPr>
              <a:lnSpc>
                <a:spcPct val="150000"/>
              </a:lnSpc>
            </a:pPr>
            <a:r>
              <a:rPr lang="en-US" sz="2400" dirty="0" smtClean="0"/>
              <a:t>Goals include </a:t>
            </a:r>
            <a:r>
              <a:rPr lang="en-US" sz="2400" b="1" i="1" dirty="0" smtClean="0"/>
              <a:t>healthy living </a:t>
            </a:r>
            <a:r>
              <a:rPr lang="en-US" sz="2400" dirty="0" smtClean="0"/>
              <a:t>for </a:t>
            </a:r>
            <a:r>
              <a:rPr lang="en-US" sz="2400" b="1" i="1" dirty="0" smtClean="0"/>
              <a:t>all</a:t>
            </a:r>
            <a:r>
              <a:rPr lang="en-US" sz="2400" dirty="0" smtClean="0"/>
              <a:t> Delawareans </a:t>
            </a:r>
          </a:p>
        </p:txBody>
      </p:sp>
      <p:sp>
        <p:nvSpPr>
          <p:cNvPr id="4" name="Title 1"/>
          <p:cNvSpPr>
            <a:spLocks noGrp="1"/>
          </p:cNvSpPr>
          <p:nvPr>
            <p:ph type="title"/>
          </p:nvPr>
        </p:nvSpPr>
        <p:spPr/>
        <p:txBody>
          <a:bodyPr/>
          <a:lstStyle/>
          <a:p>
            <a:r>
              <a:rPr lang="en-US" dirty="0" smtClean="0"/>
              <a:t>YMCA of Delaware</a:t>
            </a:r>
            <a:endParaRPr lang="en-US" dirty="0"/>
          </a:p>
        </p:txBody>
      </p:sp>
    </p:spTree>
    <p:extLst>
      <p:ext uri="{BB962C8B-B14F-4D97-AF65-F5344CB8AC3E}">
        <p14:creationId xmlns:p14="http://schemas.microsoft.com/office/powerpoint/2010/main" val="365594549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YMCA of Delaware</a:t>
            </a:r>
            <a:endParaRPr lang="en-US" dirty="0"/>
          </a:p>
        </p:txBody>
      </p:sp>
      <p:sp>
        <p:nvSpPr>
          <p:cNvPr id="3" name="Content Placeholder 2"/>
          <p:cNvSpPr>
            <a:spLocks noGrp="1"/>
          </p:cNvSpPr>
          <p:nvPr>
            <p:ph idx="1"/>
          </p:nvPr>
        </p:nvSpPr>
        <p:spPr/>
        <p:txBody>
          <a:bodyPr/>
          <a:lstStyle/>
          <a:p>
            <a:pPr>
              <a:lnSpc>
                <a:spcPct val="150000"/>
              </a:lnSpc>
            </a:pPr>
            <a:r>
              <a:rPr lang="en-US" sz="2400" dirty="0"/>
              <a:t>Identify and </a:t>
            </a:r>
            <a:r>
              <a:rPr lang="en-US" sz="2400" dirty="0" smtClean="0"/>
              <a:t>address barriers in facilities and programming</a:t>
            </a:r>
            <a:endParaRPr lang="en-US" sz="2400" dirty="0"/>
          </a:p>
          <a:p>
            <a:pPr>
              <a:lnSpc>
                <a:spcPct val="150000"/>
              </a:lnSpc>
            </a:pPr>
            <a:r>
              <a:rPr lang="en-US" sz="2400" dirty="0" smtClean="0"/>
              <a:t>Promote </a:t>
            </a:r>
            <a:r>
              <a:rPr lang="en-US" sz="2400" dirty="0"/>
              <a:t>staff </a:t>
            </a:r>
            <a:r>
              <a:rPr lang="en-US" sz="2400" dirty="0" smtClean="0"/>
              <a:t>and volunteer training </a:t>
            </a:r>
            <a:r>
              <a:rPr lang="en-US" sz="2400" dirty="0"/>
              <a:t>on </a:t>
            </a:r>
            <a:r>
              <a:rPr lang="en-US" sz="2400" dirty="0" smtClean="0"/>
              <a:t>inclusion</a:t>
            </a:r>
          </a:p>
          <a:p>
            <a:pPr>
              <a:lnSpc>
                <a:spcPct val="150000"/>
              </a:lnSpc>
            </a:pPr>
            <a:r>
              <a:rPr lang="en-US" sz="2400" dirty="0" smtClean="0"/>
              <a:t>Identify </a:t>
            </a:r>
            <a:r>
              <a:rPr lang="en-US" sz="2400" dirty="0"/>
              <a:t>resources for accessible equipment </a:t>
            </a:r>
            <a:endParaRPr lang="en-US" sz="2400" dirty="0" smtClean="0"/>
          </a:p>
          <a:p>
            <a:pPr>
              <a:lnSpc>
                <a:spcPct val="150000"/>
              </a:lnSpc>
            </a:pPr>
            <a:r>
              <a:rPr lang="en-US" sz="2400" dirty="0" smtClean="0"/>
              <a:t>Provide TA on inclusive policies</a:t>
            </a:r>
            <a:endParaRPr lang="en-US" sz="2400" dirty="0"/>
          </a:p>
          <a:p>
            <a:pPr lvl="1"/>
            <a:endParaRPr lang="en-US" sz="2400" dirty="0"/>
          </a:p>
          <a:p>
            <a:pPr lvl="1"/>
            <a:endParaRPr lang="en-US" sz="2400" dirty="0"/>
          </a:p>
          <a:p>
            <a:pPr lvl="1"/>
            <a:endParaRPr lang="en-US" sz="2400" dirty="0"/>
          </a:p>
          <a:p>
            <a:endParaRPr lang="en-US" dirty="0"/>
          </a:p>
        </p:txBody>
      </p:sp>
    </p:spTree>
    <p:extLst>
      <p:ext uri="{BB962C8B-B14F-4D97-AF65-F5344CB8AC3E}">
        <p14:creationId xmlns:p14="http://schemas.microsoft.com/office/powerpoint/2010/main" val="3676530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69" y="89443"/>
            <a:ext cx="8692588" cy="1143000"/>
          </a:xfrm>
        </p:spPr>
        <p:txBody>
          <a:bodyPr/>
          <a:lstStyle/>
          <a:p>
            <a:r>
              <a:rPr lang="en-US" dirty="0" smtClean="0"/>
              <a:t>Other Federal Surveys Identifying People </a:t>
            </a:r>
            <a:r>
              <a:rPr lang="en-US" dirty="0"/>
              <a:t>with Disabilities</a:t>
            </a:r>
            <a:br>
              <a:rPr lang="en-US" dirty="0"/>
            </a:br>
            <a:r>
              <a:rPr lang="en-US" sz="1800" dirty="0"/>
              <a:t>http://aspe.hhs.gov/daltcp/reports/2011/DDNatlSur.pdf</a:t>
            </a:r>
          </a:p>
        </p:txBody>
      </p:sp>
      <p:sp>
        <p:nvSpPr>
          <p:cNvPr id="4" name="Text Placeholder 3"/>
          <p:cNvSpPr>
            <a:spLocks noGrp="1"/>
          </p:cNvSpPr>
          <p:nvPr>
            <p:ph type="body" sz="quarter" idx="11"/>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22744" y="1296365"/>
            <a:ext cx="6921661" cy="4965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6807575"/>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3535363"/>
          </a:xfrm>
        </p:spPr>
        <p:txBody>
          <a:bodyPr/>
          <a:lstStyle/>
          <a:p>
            <a:pPr marL="0" indent="0">
              <a:buNone/>
            </a:pPr>
            <a:r>
              <a:rPr lang="en-US" sz="2800" u="sng" dirty="0" smtClean="0"/>
              <a:t>Activities</a:t>
            </a:r>
          </a:p>
          <a:p>
            <a:pPr>
              <a:lnSpc>
                <a:spcPct val="150000"/>
              </a:lnSpc>
            </a:pPr>
            <a:r>
              <a:rPr lang="en-US" sz="2400" dirty="0" smtClean="0"/>
              <a:t>TA </a:t>
            </a:r>
            <a:r>
              <a:rPr lang="en-US" sz="2400" dirty="0"/>
              <a:t>to </a:t>
            </a:r>
            <a:r>
              <a:rPr lang="en-US" sz="2400" dirty="0" smtClean="0"/>
              <a:t>Y leadership re: accessibility</a:t>
            </a:r>
            <a:r>
              <a:rPr lang="en-US" sz="2400" dirty="0"/>
              <a:t>, effective communication </a:t>
            </a:r>
            <a:endParaRPr lang="en-US" sz="2400" dirty="0" smtClean="0"/>
          </a:p>
          <a:p>
            <a:pPr>
              <a:lnSpc>
                <a:spcPct val="150000"/>
              </a:lnSpc>
            </a:pPr>
            <a:r>
              <a:rPr lang="en-US" sz="2400" dirty="0" smtClean="0"/>
              <a:t>Developing </a:t>
            </a:r>
            <a:r>
              <a:rPr lang="en-US" sz="2400" dirty="0"/>
              <a:t>an online inclusion training for volunteer sports coaches (through external </a:t>
            </a:r>
            <a:r>
              <a:rPr lang="en-US" sz="2400" dirty="0" smtClean="0"/>
              <a:t>funding from DD Council). </a:t>
            </a:r>
          </a:p>
        </p:txBody>
      </p:sp>
      <p:sp>
        <p:nvSpPr>
          <p:cNvPr id="4" name="Title 1"/>
          <p:cNvSpPr>
            <a:spLocks noGrp="1"/>
          </p:cNvSpPr>
          <p:nvPr>
            <p:ph type="title"/>
          </p:nvPr>
        </p:nvSpPr>
        <p:spPr>
          <a:xfrm>
            <a:off x="381000" y="838200"/>
            <a:ext cx="8229600" cy="990600"/>
          </a:xfrm>
        </p:spPr>
        <p:txBody>
          <a:bodyPr/>
          <a:lstStyle/>
          <a:p>
            <a:r>
              <a:rPr lang="en-US" dirty="0" smtClean="0"/>
              <a:t>YMCA of Delaware</a:t>
            </a:r>
            <a:endParaRPr lang="en-US" dirty="0"/>
          </a:p>
        </p:txBody>
      </p:sp>
    </p:spTree>
    <p:extLst>
      <p:ext uri="{BB962C8B-B14F-4D97-AF65-F5344CB8AC3E}">
        <p14:creationId xmlns:p14="http://schemas.microsoft.com/office/powerpoint/2010/main" val="20758396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1"/>
            <a:ext cx="8229600" cy="1371600"/>
          </a:xfrm>
        </p:spPr>
        <p:txBody>
          <a:bodyPr/>
          <a:lstStyle/>
          <a:p>
            <a:r>
              <a:rPr lang="en-US" sz="2400" dirty="0" smtClean="0"/>
              <a:t>Offered workshop </a:t>
            </a:r>
            <a:r>
              <a:rPr lang="en-US" sz="2400" dirty="0"/>
              <a:t>for </a:t>
            </a:r>
            <a:r>
              <a:rPr lang="en-US" sz="2400" dirty="0" smtClean="0"/>
              <a:t>fitness </a:t>
            </a:r>
            <a:r>
              <a:rPr lang="en-US" sz="2400" dirty="0"/>
              <a:t>trainers conducted by the National Center on </a:t>
            </a:r>
            <a:r>
              <a:rPr lang="en-US" sz="2400" dirty="0" smtClean="0"/>
              <a:t>Health, Physical </a:t>
            </a:r>
            <a:r>
              <a:rPr lang="en-US" sz="2400" dirty="0"/>
              <a:t>Activity and </a:t>
            </a:r>
            <a:r>
              <a:rPr lang="en-US" sz="2400" dirty="0" smtClean="0"/>
              <a:t>Disability.</a:t>
            </a:r>
          </a:p>
        </p:txBody>
      </p:sp>
      <p:sp>
        <p:nvSpPr>
          <p:cNvPr id="4" name="Title 1"/>
          <p:cNvSpPr>
            <a:spLocks noGrp="1"/>
          </p:cNvSpPr>
          <p:nvPr>
            <p:ph type="title"/>
          </p:nvPr>
        </p:nvSpPr>
        <p:spPr>
          <a:xfrm>
            <a:off x="457200" y="914400"/>
            <a:ext cx="8229600" cy="990600"/>
          </a:xfrm>
        </p:spPr>
        <p:txBody>
          <a:bodyPr/>
          <a:lstStyle/>
          <a:p>
            <a:r>
              <a:rPr lang="en-US" dirty="0" smtClean="0"/>
              <a:t>YMCA of Delaware</a:t>
            </a:r>
            <a:endParaRPr lang="en-US"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34533"/>
          <a:stretch/>
        </p:blipFill>
        <p:spPr>
          <a:xfrm>
            <a:off x="6281685" y="3048000"/>
            <a:ext cx="2250838" cy="2286000"/>
          </a:xfrm>
          <a:prstGeom prst="rect">
            <a:avLst/>
          </a:prstGeom>
          <a:ln w="25400">
            <a:solidFill>
              <a:srgbClr val="FFC000"/>
            </a:solidFill>
          </a:ln>
        </p:spPr>
      </p:pic>
      <p:sp>
        <p:nvSpPr>
          <p:cNvPr id="6" name="Rectangle 5"/>
          <p:cNvSpPr/>
          <p:nvPr/>
        </p:nvSpPr>
        <p:spPr>
          <a:xfrm>
            <a:off x="304800" y="3352800"/>
            <a:ext cx="5791200" cy="3046988"/>
          </a:xfrm>
          <a:prstGeom prst="rect">
            <a:avLst/>
          </a:prstGeom>
        </p:spPr>
        <p:txBody>
          <a:bodyPr wrap="square">
            <a:spAutoFit/>
          </a:bodyPr>
          <a:lstStyle/>
          <a:p>
            <a:pPr marL="800100" lvl="1" indent="-342900" fontAlgn="auto">
              <a:spcBef>
                <a:spcPts val="0"/>
              </a:spcBef>
              <a:spcAft>
                <a:spcPts val="0"/>
              </a:spcAft>
              <a:buFont typeface="Arial" panose="020B0604020202020204" pitchFamily="34" charset="0"/>
              <a:buChar char="•"/>
            </a:pPr>
            <a:r>
              <a:rPr lang="en-US" sz="2400" dirty="0">
                <a:solidFill>
                  <a:prstClr val="black"/>
                </a:solidFill>
                <a:latin typeface="Calibri"/>
              </a:rPr>
              <a:t>The </a:t>
            </a:r>
            <a:r>
              <a:rPr lang="en-US" sz="2400" i="1" dirty="0">
                <a:solidFill>
                  <a:prstClr val="black"/>
                </a:solidFill>
                <a:latin typeface="Calibri"/>
              </a:rPr>
              <a:t>Inclusive Fitness Trainer Workshop</a:t>
            </a:r>
            <a:r>
              <a:rPr lang="en-US" sz="2400" dirty="0">
                <a:solidFill>
                  <a:prstClr val="black"/>
                </a:solidFill>
                <a:latin typeface="Calibri"/>
              </a:rPr>
              <a:t> was attended by 38 trainers</a:t>
            </a:r>
          </a:p>
          <a:p>
            <a:pPr marL="800100" lvl="1" indent="-342900" fontAlgn="auto">
              <a:spcBef>
                <a:spcPts val="0"/>
              </a:spcBef>
              <a:spcAft>
                <a:spcPts val="0"/>
              </a:spcAft>
              <a:buFont typeface="Arial" panose="020B0604020202020204" pitchFamily="34" charset="0"/>
              <a:buChar char="•"/>
            </a:pPr>
            <a:r>
              <a:rPr lang="en-US" sz="2400" dirty="0">
                <a:solidFill>
                  <a:prstClr val="black"/>
                </a:solidFill>
                <a:latin typeface="Calibri"/>
              </a:rPr>
              <a:t>95% of participants showed increase in knowledge of disability awareness and accessible facility design</a:t>
            </a:r>
          </a:p>
          <a:p>
            <a:pPr marL="800100" lvl="1" indent="-342900" fontAlgn="auto">
              <a:spcBef>
                <a:spcPts val="0"/>
              </a:spcBef>
              <a:spcAft>
                <a:spcPts val="0"/>
              </a:spcAft>
              <a:buFont typeface="Arial" panose="020B0604020202020204" pitchFamily="34" charset="0"/>
              <a:buChar char="•"/>
            </a:pPr>
            <a:r>
              <a:rPr lang="en-US" sz="2400" dirty="0">
                <a:solidFill>
                  <a:prstClr val="black"/>
                </a:solidFill>
                <a:latin typeface="Calibri"/>
              </a:rPr>
              <a:t>Shared resource materials related to accessible fitness equipment and </a:t>
            </a:r>
            <a:r>
              <a:rPr lang="en-US" sz="2400" dirty="0" smtClean="0">
                <a:solidFill>
                  <a:prstClr val="black"/>
                </a:solidFill>
                <a:latin typeface="Calibri"/>
              </a:rPr>
              <a:t>accommodations</a:t>
            </a:r>
            <a:endParaRPr lang="en-US" dirty="0">
              <a:solidFill>
                <a:prstClr val="black"/>
              </a:solidFill>
              <a:latin typeface="Calibri"/>
            </a:endParaRPr>
          </a:p>
        </p:txBody>
      </p:sp>
    </p:spTree>
    <p:extLst>
      <p:ext uri="{BB962C8B-B14F-4D97-AF65-F5344CB8AC3E}">
        <p14:creationId xmlns:p14="http://schemas.microsoft.com/office/powerpoint/2010/main" val="15512355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Delaware State Parks</a:t>
            </a:r>
            <a:endParaRPr lang="en-US" dirty="0"/>
          </a:p>
        </p:txBody>
      </p:sp>
      <p:sp>
        <p:nvSpPr>
          <p:cNvPr id="3" name="Content Placeholder 2"/>
          <p:cNvSpPr>
            <a:spLocks noGrp="1"/>
          </p:cNvSpPr>
          <p:nvPr>
            <p:ph idx="1"/>
          </p:nvPr>
        </p:nvSpPr>
        <p:spPr/>
        <p:txBody>
          <a:bodyPr/>
          <a:lstStyle/>
          <a:p>
            <a:pPr>
              <a:lnSpc>
                <a:spcPct val="150000"/>
              </a:lnSpc>
            </a:pPr>
            <a:r>
              <a:rPr lang="en-US" sz="2400" dirty="0"/>
              <a:t>15 state parks and related preserves and greenways throughout Delaware totaling more than 20,000 </a:t>
            </a:r>
            <a:r>
              <a:rPr lang="en-US" sz="2400" dirty="0" smtClean="0"/>
              <a:t>acres</a:t>
            </a:r>
          </a:p>
          <a:p>
            <a:pPr>
              <a:lnSpc>
                <a:spcPct val="150000"/>
              </a:lnSpc>
            </a:pPr>
            <a:r>
              <a:rPr lang="en-US" sz="2400" dirty="0" smtClean="0"/>
              <a:t>Principles of Operation include: </a:t>
            </a:r>
          </a:p>
          <a:p>
            <a:pPr lvl="1">
              <a:lnSpc>
                <a:spcPct val="150000"/>
              </a:lnSpc>
            </a:pPr>
            <a:r>
              <a:rPr lang="en-US" sz="2400" i="1" dirty="0" smtClean="0"/>
              <a:t>State </a:t>
            </a:r>
            <a:r>
              <a:rPr lang="en-US" sz="2400" i="1" dirty="0"/>
              <a:t>parks and preserves are managed for Delaware's residents and visitors, and shall be both accessible and affordable to all segments of society.</a:t>
            </a:r>
            <a:endParaRPr lang="en-US" sz="2400" i="1" dirty="0" smtClean="0"/>
          </a:p>
          <a:p>
            <a:pPr marL="457200" lvl="1" indent="0">
              <a:buNone/>
            </a:pPr>
            <a:endParaRPr lang="en-US" sz="2400" dirty="0" smtClean="0"/>
          </a:p>
          <a:p>
            <a:pPr marL="0" indent="0">
              <a:buNone/>
            </a:pPr>
            <a:endParaRPr lang="en-US" sz="2400" dirty="0" smtClean="0"/>
          </a:p>
          <a:p>
            <a:pPr marL="0" indent="0">
              <a:buNone/>
            </a:pPr>
            <a:r>
              <a:rPr lang="en-US" sz="2400" dirty="0"/>
              <a:t/>
            </a:r>
            <a:br>
              <a:rPr lang="en-US" sz="2400" dirty="0"/>
            </a:br>
            <a:endParaRPr lang="en-US" sz="2400" dirty="0"/>
          </a:p>
        </p:txBody>
      </p:sp>
    </p:spTree>
    <p:extLst>
      <p:ext uri="{BB962C8B-B14F-4D97-AF65-F5344CB8AC3E}">
        <p14:creationId xmlns:p14="http://schemas.microsoft.com/office/powerpoint/2010/main" val="83632175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Delaware State Parks</a:t>
            </a:r>
            <a:endParaRPr lang="en-US" dirty="0"/>
          </a:p>
        </p:txBody>
      </p:sp>
      <p:sp>
        <p:nvSpPr>
          <p:cNvPr id="3" name="Content Placeholder 2"/>
          <p:cNvSpPr>
            <a:spLocks noGrp="1"/>
          </p:cNvSpPr>
          <p:nvPr>
            <p:ph idx="1"/>
          </p:nvPr>
        </p:nvSpPr>
        <p:spPr>
          <a:xfrm>
            <a:off x="457200" y="2286000"/>
            <a:ext cx="8229600" cy="3840163"/>
          </a:xfrm>
        </p:spPr>
        <p:txBody>
          <a:bodyPr/>
          <a:lstStyle/>
          <a:p>
            <a:pPr marL="0" indent="0">
              <a:lnSpc>
                <a:spcPct val="150000"/>
              </a:lnSpc>
              <a:buNone/>
            </a:pPr>
            <a:r>
              <a:rPr lang="en-US" sz="2400" dirty="0"/>
              <a:t>P</a:t>
            </a:r>
            <a:r>
              <a:rPr lang="en-US" sz="2400" dirty="0" smtClean="0"/>
              <a:t>romote </a:t>
            </a:r>
            <a:r>
              <a:rPr lang="en-US" sz="2400" dirty="0"/>
              <a:t>accessibility in state </a:t>
            </a:r>
            <a:r>
              <a:rPr lang="en-US" sz="2400" dirty="0" smtClean="0"/>
              <a:t>parks</a:t>
            </a:r>
            <a:endParaRPr lang="en-US" sz="2400" dirty="0"/>
          </a:p>
          <a:p>
            <a:pPr lvl="1">
              <a:lnSpc>
                <a:spcPct val="150000"/>
              </a:lnSpc>
            </a:pPr>
            <a:r>
              <a:rPr lang="en-US" sz="2400" dirty="0" smtClean="0"/>
              <a:t>Identify and expand accessible amenities in parks</a:t>
            </a:r>
          </a:p>
          <a:p>
            <a:pPr lvl="1">
              <a:lnSpc>
                <a:spcPct val="150000"/>
              </a:lnSpc>
            </a:pPr>
            <a:r>
              <a:rPr lang="en-US" sz="2400" dirty="0" smtClean="0"/>
              <a:t>Include people with disabilities in planning initiatives</a:t>
            </a:r>
          </a:p>
          <a:p>
            <a:pPr lvl="1">
              <a:lnSpc>
                <a:spcPct val="150000"/>
              </a:lnSpc>
            </a:pPr>
            <a:r>
              <a:rPr lang="en-US" sz="2400" dirty="0" smtClean="0"/>
              <a:t>Identify resources for accessible equipment </a:t>
            </a:r>
          </a:p>
          <a:p>
            <a:pPr lvl="1">
              <a:lnSpc>
                <a:spcPct val="150000"/>
              </a:lnSpc>
            </a:pPr>
            <a:r>
              <a:rPr lang="en-US" sz="2400" dirty="0" smtClean="0"/>
              <a:t>Designate staff to address inclusion</a:t>
            </a:r>
          </a:p>
          <a:p>
            <a:pPr lvl="1">
              <a:lnSpc>
                <a:spcPct val="150000"/>
              </a:lnSpc>
            </a:pPr>
            <a:r>
              <a:rPr lang="en-US" sz="2400" dirty="0" smtClean="0"/>
              <a:t>Promote staff training on accessibility and inclusion</a:t>
            </a:r>
          </a:p>
          <a:p>
            <a:pPr lvl="1"/>
            <a:endParaRPr lang="en-US" sz="2400" dirty="0" smtClean="0"/>
          </a:p>
          <a:p>
            <a:pPr lvl="1"/>
            <a:endParaRPr lang="en-US" sz="2400" dirty="0" smtClean="0"/>
          </a:p>
          <a:p>
            <a:endParaRPr lang="en-US" sz="2400" dirty="0" smtClean="0"/>
          </a:p>
        </p:txBody>
      </p:sp>
    </p:spTree>
    <p:extLst>
      <p:ext uri="{BB962C8B-B14F-4D97-AF65-F5344CB8AC3E}">
        <p14:creationId xmlns:p14="http://schemas.microsoft.com/office/powerpoint/2010/main" val="34711215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028030"/>
            <a:ext cx="5029200" cy="3535363"/>
          </a:xfrm>
        </p:spPr>
        <p:txBody>
          <a:bodyPr/>
          <a:lstStyle/>
          <a:p>
            <a:pPr marL="0" indent="0">
              <a:buNone/>
            </a:pPr>
            <a:r>
              <a:rPr lang="en-US" sz="2400" u="sng" dirty="0" smtClean="0"/>
              <a:t>Activities</a:t>
            </a:r>
          </a:p>
          <a:p>
            <a:r>
              <a:rPr lang="en-US" sz="2400" dirty="0" smtClean="0"/>
              <a:t>Representation on the </a:t>
            </a:r>
            <a:r>
              <a:rPr lang="en-US" sz="2400" dirty="0"/>
              <a:t>Statewide Comprehensive Outdoor Recreation Plan Technical Advisory Committee </a:t>
            </a:r>
            <a:r>
              <a:rPr lang="en-US" sz="2400" dirty="0" smtClean="0"/>
              <a:t>and Trails Planning Committee</a:t>
            </a:r>
          </a:p>
          <a:p>
            <a:r>
              <a:rPr lang="en-US" sz="2400" dirty="0" smtClean="0"/>
              <a:t>Instrumental in </a:t>
            </a:r>
            <a:r>
              <a:rPr lang="en-US" sz="2400" dirty="0"/>
              <a:t>expanding the use of accessible </a:t>
            </a:r>
            <a:r>
              <a:rPr lang="en-US" sz="2400" dirty="0" smtClean="0"/>
              <a:t>equipment</a:t>
            </a:r>
          </a:p>
          <a:p>
            <a:pPr lvl="1"/>
            <a:r>
              <a:rPr lang="en-US" sz="2400" dirty="0" smtClean="0"/>
              <a:t>accessible bikes</a:t>
            </a:r>
          </a:p>
          <a:p>
            <a:pPr lvl="1"/>
            <a:r>
              <a:rPr lang="en-US" sz="2400" dirty="0" err="1" smtClean="0"/>
              <a:t>Mobi</a:t>
            </a:r>
            <a:r>
              <a:rPr lang="en-US" sz="2400" dirty="0" smtClean="0"/>
              <a:t>-mats </a:t>
            </a:r>
            <a:r>
              <a:rPr lang="en-US" sz="2400" dirty="0"/>
              <a:t>for beach </a:t>
            </a:r>
            <a:r>
              <a:rPr lang="en-US" sz="2400" dirty="0" smtClean="0"/>
              <a:t>access </a:t>
            </a:r>
            <a:r>
              <a:rPr lang="en-US" sz="2400" dirty="0"/>
              <a:t>for wheelchair </a:t>
            </a:r>
            <a:r>
              <a:rPr lang="en-US" sz="2400" dirty="0" smtClean="0"/>
              <a:t>users</a:t>
            </a:r>
          </a:p>
          <a:p>
            <a:pPr marL="0" indent="0">
              <a:buNone/>
            </a:pPr>
            <a:endParaRPr lang="en-US" dirty="0"/>
          </a:p>
        </p:txBody>
      </p:sp>
      <p:sp>
        <p:nvSpPr>
          <p:cNvPr id="4" name="Title 1"/>
          <p:cNvSpPr>
            <a:spLocks noGrp="1"/>
          </p:cNvSpPr>
          <p:nvPr>
            <p:ph type="title"/>
          </p:nvPr>
        </p:nvSpPr>
        <p:spPr/>
        <p:txBody>
          <a:bodyPr/>
          <a:lstStyle/>
          <a:p>
            <a:r>
              <a:rPr lang="en-US" dirty="0" smtClean="0"/>
              <a:t>Delaware State Parks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0" y="2057400"/>
            <a:ext cx="1752600" cy="2094357"/>
          </a:xfrm>
          <a:prstGeom prst="rect">
            <a:avLst/>
          </a:prstGeom>
          <a:ln>
            <a:solidFill>
              <a:schemeClr val="tx1"/>
            </a:solidFill>
          </a:ln>
        </p:spPr>
      </p:pic>
      <p:pic>
        <p:nvPicPr>
          <p:cNvPr id="2051" name="Picture 3" descr="\\uno.oet.udel.edu\cds\Projects\Community Education\DSIP_CDC\Recreation\Mobi-mat and chair images\IMG_01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19600"/>
            <a:ext cx="3200400" cy="21429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7698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028030"/>
            <a:ext cx="7581900" cy="3535363"/>
          </a:xfrm>
        </p:spPr>
        <p:txBody>
          <a:bodyPr/>
          <a:lstStyle/>
          <a:p>
            <a:pPr marL="0" indent="0">
              <a:buNone/>
            </a:pPr>
            <a:r>
              <a:rPr lang="en-US" sz="2400" u="sng" dirty="0" smtClean="0"/>
              <a:t>Activities</a:t>
            </a:r>
          </a:p>
          <a:p>
            <a:r>
              <a:rPr lang="en-US" sz="2400" dirty="0" smtClean="0"/>
              <a:t>Promote staff training through TA mailings </a:t>
            </a:r>
          </a:p>
          <a:p>
            <a:pPr marL="0" indent="0">
              <a:buNone/>
            </a:pPr>
            <a:endParaRPr lang="en-US" dirty="0"/>
          </a:p>
        </p:txBody>
      </p:sp>
      <p:sp>
        <p:nvSpPr>
          <p:cNvPr id="4" name="Title 1"/>
          <p:cNvSpPr>
            <a:spLocks noGrp="1"/>
          </p:cNvSpPr>
          <p:nvPr>
            <p:ph type="title"/>
          </p:nvPr>
        </p:nvSpPr>
        <p:spPr/>
        <p:txBody>
          <a:bodyPr/>
          <a:lstStyle/>
          <a:p>
            <a:r>
              <a:rPr lang="en-US" dirty="0" smtClean="0"/>
              <a:t>Delaware State Parks</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151204"/>
            <a:ext cx="3381375"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5925" y="3269692"/>
            <a:ext cx="2705100" cy="20288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1700" y="4495800"/>
            <a:ext cx="3181350" cy="18318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160919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Delaware State Parks</a:t>
            </a:r>
          </a:p>
        </p:txBody>
      </p:sp>
      <p:sp>
        <p:nvSpPr>
          <p:cNvPr id="4" name="Title 1"/>
          <p:cNvSpPr>
            <a:spLocks noGrp="1"/>
          </p:cNvSpPr>
          <p:nvPr>
            <p:ph idx="1"/>
          </p:nvPr>
        </p:nvSpPr>
        <p:spPr>
          <a:xfrm>
            <a:off x="457200" y="2057400"/>
            <a:ext cx="8229600" cy="4068763"/>
          </a:xfrm>
        </p:spPr>
        <p:txBody>
          <a:bodyPr>
            <a:noAutofit/>
          </a:bodyPr>
          <a:lstStyle/>
          <a:p>
            <a:pPr marL="0" indent="0">
              <a:buNone/>
            </a:pPr>
            <a:r>
              <a:rPr lang="en-US" sz="1000" dirty="0"/>
              <a:t/>
            </a:r>
            <a:br>
              <a:rPr lang="en-US" sz="1000" dirty="0"/>
            </a:br>
            <a:r>
              <a:rPr lang="en-US" sz="2400" dirty="0" smtClean="0"/>
              <a:t>2013 Statewide Comprehensive Outdoor Recreation Plan</a:t>
            </a:r>
            <a:br>
              <a:rPr lang="en-US" sz="2400" dirty="0" smtClean="0"/>
            </a:br>
            <a:endParaRPr lang="en-US" sz="2400" dirty="0" smtClean="0"/>
          </a:p>
          <a:p>
            <a:pPr marL="0" indent="0">
              <a:buNone/>
            </a:pPr>
            <a:r>
              <a:rPr lang="en-US" sz="2400" i="1" dirty="0" smtClean="0"/>
              <a:t>Recommendations included: </a:t>
            </a:r>
            <a:endParaRPr lang="en-US" sz="2400" i="1" dirty="0"/>
          </a:p>
          <a:p>
            <a:r>
              <a:rPr lang="en-US" sz="2400" i="1" dirty="0"/>
              <a:t>Create an accessibility guide to all public outdoor recreation </a:t>
            </a:r>
            <a:r>
              <a:rPr lang="en-US" sz="2400" i="1" dirty="0" smtClean="0"/>
              <a:t>spaces </a:t>
            </a:r>
            <a:endParaRPr lang="en-US" sz="2400" i="1" dirty="0"/>
          </a:p>
          <a:p>
            <a:r>
              <a:rPr lang="en-US" sz="2400" i="1" dirty="0"/>
              <a:t>Develop guidance tools that address best practices for universal accessibility to outdoor recreation </a:t>
            </a:r>
            <a:r>
              <a:rPr lang="en-US" sz="2400" i="1" dirty="0" smtClean="0"/>
              <a:t>facilities </a:t>
            </a:r>
            <a:endParaRPr lang="en-US" sz="2400" i="1" dirty="0"/>
          </a:p>
          <a:p>
            <a:r>
              <a:rPr lang="en-US" sz="2400" i="1" dirty="0"/>
              <a:t>Ensure representation from the disability community throughout the conservation and recreation </a:t>
            </a:r>
            <a:r>
              <a:rPr lang="en-US" sz="2400" i="1" dirty="0" smtClean="0"/>
              <a:t>planning processes</a:t>
            </a:r>
          </a:p>
          <a:p>
            <a:endParaRPr lang="en-US" sz="1000" u="sng" dirty="0" smtClean="0"/>
          </a:p>
          <a:p>
            <a:pPr marL="0" indent="0">
              <a:buNone/>
            </a:pPr>
            <a:endParaRPr lang="en-US" sz="1000" dirty="0"/>
          </a:p>
        </p:txBody>
      </p:sp>
    </p:spTree>
    <p:extLst>
      <p:ext uri="{BB962C8B-B14F-4D97-AF65-F5344CB8AC3E}">
        <p14:creationId xmlns:p14="http://schemas.microsoft.com/office/powerpoint/2010/main" val="415424345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4373563"/>
          </a:xfrm>
        </p:spPr>
        <p:txBody>
          <a:bodyPr/>
          <a:lstStyle/>
          <a:p>
            <a:pPr marL="0" indent="0" algn="ctr">
              <a:buNone/>
            </a:pPr>
            <a:r>
              <a:rPr lang="en-US" sz="2800" u="sng" dirty="0" smtClean="0"/>
              <a:t>Contact Information</a:t>
            </a:r>
          </a:p>
          <a:p>
            <a:pPr marL="0" indent="0" algn="ctr">
              <a:buNone/>
            </a:pPr>
            <a:endParaRPr lang="en-US" sz="2800" dirty="0"/>
          </a:p>
          <a:p>
            <a:pPr marL="0" indent="0" algn="ctr">
              <a:buNone/>
            </a:pPr>
            <a:r>
              <a:rPr lang="en-US" sz="2800" dirty="0" smtClean="0"/>
              <a:t>Eileen Sparling</a:t>
            </a:r>
          </a:p>
          <a:p>
            <a:pPr marL="0" indent="0" algn="ctr">
              <a:buNone/>
            </a:pPr>
            <a:r>
              <a:rPr lang="en-US" sz="2800" dirty="0" smtClean="0"/>
              <a:t>Center for Disabilities Studies</a:t>
            </a:r>
            <a:br>
              <a:rPr lang="en-US" sz="2800" dirty="0" smtClean="0"/>
            </a:br>
            <a:r>
              <a:rPr lang="en-US" sz="2800" dirty="0" smtClean="0"/>
              <a:t>University of Delaware</a:t>
            </a:r>
          </a:p>
          <a:p>
            <a:pPr marL="0" indent="0" algn="ctr">
              <a:buNone/>
            </a:pPr>
            <a:r>
              <a:rPr lang="en-US" sz="2800" dirty="0" smtClean="0">
                <a:hlinkClick r:id="rId2"/>
              </a:rPr>
              <a:t>sparling@udel.edu</a:t>
            </a:r>
            <a:r>
              <a:rPr lang="en-US" sz="2800" dirty="0" smtClean="0"/>
              <a:t> </a:t>
            </a:r>
          </a:p>
          <a:p>
            <a:pPr marL="0" indent="0" algn="ctr">
              <a:buNone/>
            </a:pPr>
            <a:r>
              <a:rPr lang="en-US" sz="2800" dirty="0" smtClean="0"/>
              <a:t>302-831-8802</a:t>
            </a:r>
            <a:endParaRPr lang="en-US" sz="2800" dirty="0"/>
          </a:p>
        </p:txBody>
      </p:sp>
    </p:spTree>
    <p:extLst>
      <p:ext uri="{BB962C8B-B14F-4D97-AF65-F5344CB8AC3E}">
        <p14:creationId xmlns:p14="http://schemas.microsoft.com/office/powerpoint/2010/main" val="100757284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6330" y="1246294"/>
            <a:ext cx="1098550" cy="1374894"/>
          </a:xfrm>
          <a:prstGeom prst="rect">
            <a:avLst/>
          </a:prstGeom>
          <a:noFill/>
          <a:ln w="9525">
            <a:noFill/>
            <a:miter lim="800000"/>
            <a:headEnd/>
            <a:tailEnd/>
          </a:ln>
        </p:spPr>
      </p:pic>
      <p:pic>
        <p:nvPicPr>
          <p:cNvPr id="1027" name="Picture 3" descr="P:\CDC\Health and Disability SIG\2013 Annual Meeting\Andresen Elena OHSU photo.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3788410"/>
            <a:ext cx="1103993" cy="15455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CDC\Health and Disability SIG\2013 Annual Meeting\Prato photo.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2455615"/>
            <a:ext cx="1458346" cy="12768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42898" y="1564409"/>
            <a:ext cx="3352800" cy="369332"/>
          </a:xfrm>
          <a:prstGeom prst="rect">
            <a:avLst/>
          </a:prstGeom>
          <a:noFill/>
        </p:spPr>
        <p:txBody>
          <a:bodyPr wrap="square" rtlCol="0">
            <a:spAutoFit/>
          </a:bodyPr>
          <a:lstStyle/>
          <a:p>
            <a:pPr fontAlgn="auto">
              <a:spcBef>
                <a:spcPts val="0"/>
              </a:spcBef>
              <a:spcAft>
                <a:spcPts val="0"/>
              </a:spcAft>
            </a:pPr>
            <a:r>
              <a:rPr lang="en-US" b="1" dirty="0" smtClean="0">
                <a:solidFill>
                  <a:prstClr val="black"/>
                </a:solidFill>
                <a:latin typeface="Calibri"/>
              </a:rPr>
              <a:t>Michael Fox</a:t>
            </a:r>
            <a:endParaRPr lang="en-US" b="1" dirty="0">
              <a:solidFill>
                <a:prstClr val="black"/>
              </a:solidFill>
              <a:latin typeface="Calibri"/>
            </a:endParaRPr>
          </a:p>
        </p:txBody>
      </p:sp>
      <p:sp>
        <p:nvSpPr>
          <p:cNvPr id="6" name="TextBox 5"/>
          <p:cNvSpPr txBox="1"/>
          <p:nvPr/>
        </p:nvSpPr>
        <p:spPr>
          <a:xfrm>
            <a:off x="3810000" y="2755457"/>
            <a:ext cx="2590800" cy="646331"/>
          </a:xfrm>
          <a:prstGeom prst="rect">
            <a:avLst/>
          </a:prstGeom>
          <a:noFill/>
        </p:spPr>
        <p:txBody>
          <a:bodyPr wrap="square" rtlCol="0">
            <a:spAutoFit/>
          </a:bodyPr>
          <a:lstStyle/>
          <a:p>
            <a:pPr fontAlgn="auto">
              <a:spcBef>
                <a:spcPts val="0"/>
              </a:spcBef>
              <a:spcAft>
                <a:spcPts val="0"/>
              </a:spcAft>
            </a:pPr>
            <a:r>
              <a:rPr lang="en-US" b="1" dirty="0" smtClean="0">
                <a:solidFill>
                  <a:prstClr val="black"/>
                </a:solidFill>
                <a:latin typeface="Calibri"/>
              </a:rPr>
              <a:t>David </a:t>
            </a:r>
            <a:r>
              <a:rPr lang="en-US" b="1" dirty="0">
                <a:solidFill>
                  <a:prstClr val="black"/>
                </a:solidFill>
                <a:latin typeface="Calibri"/>
              </a:rPr>
              <a:t>O’Hara</a:t>
            </a:r>
            <a:endParaRPr lang="en-US" dirty="0">
              <a:solidFill>
                <a:prstClr val="black"/>
              </a:solidFill>
              <a:latin typeface="Calibri"/>
            </a:endParaRPr>
          </a:p>
          <a:p>
            <a:pPr fontAlgn="auto">
              <a:spcBef>
                <a:spcPts val="0"/>
              </a:spcBef>
              <a:spcAft>
                <a:spcPts val="0"/>
              </a:spcAft>
            </a:pPr>
            <a:endParaRPr lang="en-US" dirty="0">
              <a:solidFill>
                <a:prstClr val="black"/>
              </a:solidFill>
              <a:latin typeface="Calibri"/>
            </a:endParaRPr>
          </a:p>
        </p:txBody>
      </p:sp>
      <p:sp>
        <p:nvSpPr>
          <p:cNvPr id="7" name="TextBox 6"/>
          <p:cNvSpPr txBox="1"/>
          <p:nvPr/>
        </p:nvSpPr>
        <p:spPr>
          <a:xfrm>
            <a:off x="3810000" y="4267200"/>
            <a:ext cx="2209800" cy="646331"/>
          </a:xfrm>
          <a:prstGeom prst="rect">
            <a:avLst/>
          </a:prstGeom>
          <a:noFill/>
        </p:spPr>
        <p:txBody>
          <a:bodyPr wrap="square" rtlCol="0">
            <a:spAutoFit/>
          </a:bodyPr>
          <a:lstStyle/>
          <a:p>
            <a:pPr fontAlgn="auto">
              <a:spcBef>
                <a:spcPts val="0"/>
              </a:spcBef>
              <a:spcAft>
                <a:spcPts val="0"/>
              </a:spcAft>
            </a:pPr>
            <a:r>
              <a:rPr lang="en-US" b="1" dirty="0">
                <a:solidFill>
                  <a:prstClr val="black"/>
                </a:solidFill>
                <a:latin typeface="Calibri"/>
              </a:rPr>
              <a:t>Elena Andresen</a:t>
            </a:r>
            <a:endParaRPr lang="en-US" dirty="0">
              <a:solidFill>
                <a:prstClr val="black"/>
              </a:solidFill>
              <a:latin typeface="Calibri"/>
            </a:endParaRPr>
          </a:p>
          <a:p>
            <a:pPr fontAlgn="auto">
              <a:spcBef>
                <a:spcPts val="0"/>
              </a:spcBef>
              <a:spcAft>
                <a:spcPts val="0"/>
              </a:spcAft>
            </a:pPr>
            <a:endParaRPr lang="en-US" dirty="0">
              <a:solidFill>
                <a:prstClr val="black"/>
              </a:solidFill>
              <a:latin typeface="Calibri"/>
            </a:endParaRPr>
          </a:p>
        </p:txBody>
      </p:sp>
      <p:sp>
        <p:nvSpPr>
          <p:cNvPr id="8" name="TextBox 7"/>
          <p:cNvSpPr txBox="1"/>
          <p:nvPr/>
        </p:nvSpPr>
        <p:spPr>
          <a:xfrm>
            <a:off x="3810000" y="5715000"/>
            <a:ext cx="1981200" cy="646331"/>
          </a:xfrm>
          <a:prstGeom prst="rect">
            <a:avLst/>
          </a:prstGeom>
          <a:noFill/>
        </p:spPr>
        <p:txBody>
          <a:bodyPr wrap="square" rtlCol="0">
            <a:spAutoFit/>
          </a:bodyPr>
          <a:lstStyle/>
          <a:p>
            <a:pPr fontAlgn="auto">
              <a:spcBef>
                <a:spcPts val="0"/>
              </a:spcBef>
              <a:spcAft>
                <a:spcPts val="0"/>
              </a:spcAft>
            </a:pPr>
            <a:r>
              <a:rPr lang="en-US" b="1" dirty="0">
                <a:solidFill>
                  <a:prstClr val="black"/>
                </a:solidFill>
                <a:latin typeface="Calibri"/>
              </a:rPr>
              <a:t>Eileen Sparling</a:t>
            </a:r>
            <a:endParaRPr lang="en-US" dirty="0">
              <a:solidFill>
                <a:prstClr val="black"/>
              </a:solidFill>
              <a:latin typeface="Calibri"/>
            </a:endParaRPr>
          </a:p>
          <a:p>
            <a:pPr fontAlgn="auto">
              <a:spcBef>
                <a:spcPts val="0"/>
              </a:spcBef>
              <a:spcAft>
                <a:spcPts val="0"/>
              </a:spcAft>
            </a:pPr>
            <a:endParaRPr lang="en-US" dirty="0">
              <a:solidFill>
                <a:prstClr val="black"/>
              </a:solidFill>
              <a:latin typeface="Calibri"/>
            </a:endParaRPr>
          </a:p>
        </p:txBody>
      </p:sp>
      <p:pic>
        <p:nvPicPr>
          <p:cNvPr id="13" name="Picture 2" descr="P:\CDC\Health and Disability SIG\2013 Annual Meeting\sparl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400" y="5334000"/>
            <a:ext cx="1250950" cy="12490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549471" y="1246294"/>
            <a:ext cx="5384729" cy="1443133"/>
          </a:xfrm>
          <a:prstGeom prst="rect">
            <a:avLst/>
          </a:prstGeom>
          <a:noFill/>
          <a:ln>
            <a:solidFill>
              <a:schemeClr val="accent1"/>
            </a:solidFill>
          </a:ln>
        </p:spPr>
        <p:txBody>
          <a:bodyPr wrap="square" rtlCol="0">
            <a:spAutoFit/>
          </a:bodyPr>
          <a:lstStyle/>
          <a:p>
            <a:pPr fontAlgn="auto">
              <a:spcBef>
                <a:spcPts val="0"/>
              </a:spcBef>
              <a:spcAft>
                <a:spcPts val="0"/>
              </a:spcAft>
            </a:pPr>
            <a:endParaRPr lang="en-US" dirty="0">
              <a:solidFill>
                <a:prstClr val="black"/>
              </a:solidFill>
              <a:latin typeface="Calibri"/>
            </a:endParaRPr>
          </a:p>
        </p:txBody>
      </p:sp>
      <p:sp>
        <p:nvSpPr>
          <p:cNvPr id="16" name="TextBox 15"/>
          <p:cNvSpPr txBox="1"/>
          <p:nvPr/>
        </p:nvSpPr>
        <p:spPr>
          <a:xfrm>
            <a:off x="1538758" y="2421610"/>
            <a:ext cx="5376397" cy="1310806"/>
          </a:xfrm>
          <a:prstGeom prst="rect">
            <a:avLst/>
          </a:prstGeom>
          <a:noFill/>
          <a:ln>
            <a:solidFill>
              <a:schemeClr val="accent1"/>
            </a:solidFill>
          </a:ln>
        </p:spPr>
        <p:txBody>
          <a:bodyPr wrap="square" rtlCol="0">
            <a:spAutoFit/>
          </a:bodyPr>
          <a:lstStyle/>
          <a:p>
            <a:pPr fontAlgn="auto">
              <a:spcBef>
                <a:spcPts val="0"/>
              </a:spcBef>
              <a:spcAft>
                <a:spcPts val="0"/>
              </a:spcAft>
            </a:pPr>
            <a:endParaRPr lang="en-US" dirty="0">
              <a:solidFill>
                <a:prstClr val="black"/>
              </a:solidFill>
              <a:latin typeface="Calibri"/>
            </a:endParaRPr>
          </a:p>
        </p:txBody>
      </p:sp>
      <p:sp>
        <p:nvSpPr>
          <p:cNvPr id="17" name="TextBox 16"/>
          <p:cNvSpPr txBox="1"/>
          <p:nvPr/>
        </p:nvSpPr>
        <p:spPr>
          <a:xfrm>
            <a:off x="1546103" y="3773048"/>
            <a:ext cx="5369052" cy="1559560"/>
          </a:xfrm>
          <a:prstGeom prst="rect">
            <a:avLst/>
          </a:prstGeom>
          <a:noFill/>
          <a:ln>
            <a:solidFill>
              <a:schemeClr val="accent1"/>
            </a:solidFill>
          </a:ln>
        </p:spPr>
        <p:txBody>
          <a:bodyPr wrap="square" rtlCol="0">
            <a:spAutoFit/>
          </a:bodyPr>
          <a:lstStyle/>
          <a:p>
            <a:pPr fontAlgn="auto">
              <a:spcBef>
                <a:spcPts val="0"/>
              </a:spcBef>
              <a:spcAft>
                <a:spcPts val="0"/>
              </a:spcAft>
            </a:pPr>
            <a:endParaRPr lang="en-US" dirty="0">
              <a:solidFill>
                <a:prstClr val="black"/>
              </a:solidFill>
              <a:latin typeface="Calibri"/>
            </a:endParaRPr>
          </a:p>
        </p:txBody>
      </p:sp>
      <p:sp>
        <p:nvSpPr>
          <p:cNvPr id="18" name="TextBox 17"/>
          <p:cNvSpPr txBox="1"/>
          <p:nvPr/>
        </p:nvSpPr>
        <p:spPr>
          <a:xfrm>
            <a:off x="1546787" y="5334000"/>
            <a:ext cx="5387413" cy="1404328"/>
          </a:xfrm>
          <a:prstGeom prst="rect">
            <a:avLst/>
          </a:prstGeom>
          <a:noFill/>
          <a:ln>
            <a:solidFill>
              <a:schemeClr val="accent1"/>
            </a:solidFill>
          </a:ln>
        </p:spPr>
        <p:txBody>
          <a:bodyPr wrap="square" rtlCol="0">
            <a:spAutoFit/>
          </a:bodyPr>
          <a:lstStyle/>
          <a:p>
            <a:pPr fontAlgn="auto">
              <a:spcBef>
                <a:spcPts val="0"/>
              </a:spcBef>
              <a:spcAft>
                <a:spcPts val="0"/>
              </a:spcAft>
            </a:pPr>
            <a:endParaRPr lang="en-US" dirty="0">
              <a:solidFill>
                <a:prstClr val="black"/>
              </a:solidFill>
              <a:latin typeface="Calibri"/>
            </a:endParaRPr>
          </a:p>
        </p:txBody>
      </p:sp>
      <p:sp>
        <p:nvSpPr>
          <p:cNvPr id="2" name="TextBox 1"/>
          <p:cNvSpPr txBox="1"/>
          <p:nvPr/>
        </p:nvSpPr>
        <p:spPr>
          <a:xfrm>
            <a:off x="1149427" y="138298"/>
            <a:ext cx="6781800" cy="923330"/>
          </a:xfrm>
          <a:prstGeom prst="rect">
            <a:avLst/>
          </a:prstGeom>
          <a:noFill/>
        </p:spPr>
        <p:txBody>
          <a:bodyPr wrap="square" rtlCol="0">
            <a:spAutoFit/>
          </a:bodyPr>
          <a:lstStyle/>
          <a:p>
            <a:pPr algn="ctr"/>
            <a:r>
              <a:rPr lang="en-US" b="1" i="1" dirty="0"/>
              <a:t>Low Cost/No Cost Solutions for Health Activities </a:t>
            </a:r>
            <a:r>
              <a:rPr lang="en-US" b="1" i="1" dirty="0" smtClean="0"/>
              <a:t/>
            </a:r>
            <a:br>
              <a:rPr lang="en-US" b="1" i="1" dirty="0" smtClean="0"/>
            </a:br>
            <a:r>
              <a:rPr lang="en-US" b="1" i="1" dirty="0" smtClean="0"/>
              <a:t>In </a:t>
            </a:r>
            <a:r>
              <a:rPr lang="en-US" b="1" i="1" dirty="0"/>
              <a:t>Your </a:t>
            </a:r>
            <a:r>
              <a:rPr lang="en-US" b="1" i="1" dirty="0" smtClean="0"/>
              <a:t>UCEDD</a:t>
            </a:r>
            <a:br>
              <a:rPr lang="en-US" b="1" i="1" dirty="0" smtClean="0"/>
            </a:br>
            <a:r>
              <a:rPr lang="en-US" b="1" i="1" dirty="0" smtClean="0"/>
              <a:t>QUESTIONS?</a:t>
            </a:r>
            <a:endParaRPr lang="en-US" dirty="0"/>
          </a:p>
        </p:txBody>
      </p:sp>
    </p:spTree>
    <p:extLst>
      <p:ext uri="{BB962C8B-B14F-4D97-AF65-F5344CB8AC3E}">
        <p14:creationId xmlns:p14="http://schemas.microsoft.com/office/powerpoint/2010/main" val="2853658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050" y="-231494"/>
            <a:ext cx="8229600" cy="1143000"/>
          </a:xfrm>
        </p:spPr>
        <p:txBody>
          <a:bodyPr/>
          <a:lstStyle/>
          <a:p>
            <a:r>
              <a:rPr lang="en-US" dirty="0" smtClean="0"/>
              <a:t>One Way to Use Survey Data for Decision Support</a:t>
            </a:r>
            <a:endParaRPr lang="en-US" dirty="0"/>
          </a:p>
        </p:txBody>
      </p:sp>
      <p:sp>
        <p:nvSpPr>
          <p:cNvPr id="4" name="Text Placeholder 3"/>
          <p:cNvSpPr>
            <a:spLocks noGrp="1"/>
          </p:cNvSpPr>
          <p:nvPr>
            <p:ph type="body" sz="quarter" idx="11"/>
          </p:nvPr>
        </p:nvSpPr>
        <p:spPr/>
        <p:txBody>
          <a:bodyPr/>
          <a:lstStyle/>
          <a:p>
            <a:endParaRPr lang="en-US"/>
          </a:p>
        </p:txBody>
      </p:sp>
      <p:sp>
        <p:nvSpPr>
          <p:cNvPr id="5" name="Content Placeholder 4"/>
          <p:cNvSpPr>
            <a:spLocks noGrp="1"/>
          </p:cNvSpPr>
          <p:nvPr>
            <p:ph idx="1"/>
          </p:nvPr>
        </p:nvSpPr>
        <p:spPr/>
        <p:txBody>
          <a:bodyPr/>
          <a:lstStyle/>
          <a:p>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516" y="1053296"/>
            <a:ext cx="4583575" cy="545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756" y="2152891"/>
            <a:ext cx="3379808" cy="4247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169314" y="966117"/>
            <a:ext cx="2618730" cy="1200329"/>
          </a:xfrm>
          <a:prstGeom prst="rect">
            <a:avLst/>
          </a:prstGeom>
          <a:noFill/>
        </p:spPr>
        <p:txBody>
          <a:bodyPr wrap="none" rtlCol="0">
            <a:spAutoFit/>
          </a:bodyPr>
          <a:lstStyle/>
          <a:p>
            <a:pPr fontAlgn="auto">
              <a:spcBef>
                <a:spcPts val="0"/>
              </a:spcBef>
              <a:spcAft>
                <a:spcPts val="0"/>
              </a:spcAft>
            </a:pPr>
            <a:r>
              <a:rPr lang="en-US" sz="2400" b="1" dirty="0" smtClean="0">
                <a:solidFill>
                  <a:srgbClr val="0039A6"/>
                </a:solidFill>
                <a:latin typeface="Myriad Web Pro"/>
              </a:rPr>
              <a:t>CDC’s Disability</a:t>
            </a:r>
          </a:p>
          <a:p>
            <a:pPr fontAlgn="auto">
              <a:spcBef>
                <a:spcPts val="0"/>
              </a:spcBef>
              <a:spcAft>
                <a:spcPts val="0"/>
              </a:spcAft>
            </a:pPr>
            <a:r>
              <a:rPr lang="en-US" sz="2400" b="1" dirty="0" smtClean="0">
                <a:solidFill>
                  <a:srgbClr val="0039A6"/>
                </a:solidFill>
                <a:latin typeface="Myriad Web Pro"/>
              </a:rPr>
              <a:t> and Health Data </a:t>
            </a:r>
          </a:p>
          <a:p>
            <a:pPr fontAlgn="auto">
              <a:spcBef>
                <a:spcPts val="0"/>
              </a:spcBef>
              <a:spcAft>
                <a:spcPts val="0"/>
              </a:spcAft>
            </a:pPr>
            <a:r>
              <a:rPr lang="en-US" sz="2400" b="1" dirty="0" smtClean="0">
                <a:solidFill>
                  <a:srgbClr val="0039A6"/>
                </a:solidFill>
                <a:latin typeface="Myriad Web Pro"/>
              </a:rPr>
              <a:t>System - DHDS</a:t>
            </a:r>
            <a:endParaRPr lang="en-US" sz="2400" b="1" dirty="0">
              <a:solidFill>
                <a:srgbClr val="0039A6"/>
              </a:solidFill>
              <a:latin typeface="Myriad Web Pro"/>
            </a:endParaRPr>
          </a:p>
        </p:txBody>
      </p:sp>
      <p:sp>
        <p:nvSpPr>
          <p:cNvPr id="7" name="Rectangle 6"/>
          <p:cNvSpPr/>
          <p:nvPr/>
        </p:nvSpPr>
        <p:spPr>
          <a:xfrm>
            <a:off x="7375054" y="1797114"/>
            <a:ext cx="1748556" cy="307777"/>
          </a:xfrm>
          <a:prstGeom prst="rect">
            <a:avLst/>
          </a:prstGeom>
        </p:spPr>
        <p:txBody>
          <a:bodyPr wrap="none">
            <a:spAutoFit/>
          </a:bodyPr>
          <a:lstStyle/>
          <a:p>
            <a:pPr fontAlgn="auto">
              <a:spcBef>
                <a:spcPts val="0"/>
              </a:spcBef>
              <a:spcAft>
                <a:spcPts val="0"/>
              </a:spcAft>
            </a:pPr>
            <a:r>
              <a:rPr lang="en-US" sz="1400" b="1" dirty="0">
                <a:solidFill>
                  <a:srgbClr val="0039A6"/>
                </a:solidFill>
                <a:latin typeface="Calibri" pitchFamily="34" charset="0"/>
                <a:hlinkClick r:id="rId4"/>
              </a:rPr>
              <a:t>http://</a:t>
            </a:r>
            <a:r>
              <a:rPr lang="en-US" sz="1400" b="1" dirty="0" smtClean="0">
                <a:solidFill>
                  <a:srgbClr val="0039A6"/>
                </a:solidFill>
                <a:latin typeface="Calibri" pitchFamily="34" charset="0"/>
                <a:hlinkClick r:id="rId4"/>
              </a:rPr>
              <a:t>dhds.cdc.gov/</a:t>
            </a:r>
            <a:endParaRPr lang="en-US" sz="1400" dirty="0">
              <a:solidFill>
                <a:srgbClr val="0039A6"/>
              </a:solidFill>
              <a:latin typeface="Myriad Web Pro"/>
            </a:endParaRPr>
          </a:p>
        </p:txBody>
      </p:sp>
    </p:spTree>
    <p:extLst>
      <p:ext uri="{BB962C8B-B14F-4D97-AF65-F5344CB8AC3E}">
        <p14:creationId xmlns:p14="http://schemas.microsoft.com/office/powerpoint/2010/main" val="2723089461"/>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HSU_pres_template_white (2)">
  <a:themeElements>
    <a:clrScheme name="Presentation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_whi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tion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UD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8_UD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9_UD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0_UD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1_UD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2_UD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3_UD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CDC_OD_PPT_light([1]">
  <a:themeElements>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D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UD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3.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4.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5.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UD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UD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UD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UD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6_UD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Apex</Template>
  <TotalTime>1233</TotalTime>
  <Words>4667</Words>
  <Application>Microsoft Office PowerPoint</Application>
  <PresentationFormat>On-screen Show (4:3)</PresentationFormat>
  <Paragraphs>495</Paragraphs>
  <Slides>88</Slides>
  <Notes>13</Notes>
  <HiddenSlides>0</HiddenSlides>
  <MMClips>1</MMClips>
  <ScaleCrop>false</ScaleCrop>
  <HeadingPairs>
    <vt:vector size="6" baseType="variant">
      <vt:variant>
        <vt:lpstr>Theme</vt:lpstr>
      </vt:variant>
      <vt:variant>
        <vt:i4>45</vt:i4>
      </vt:variant>
      <vt:variant>
        <vt:lpstr>Embedded OLE Servers</vt:lpstr>
      </vt:variant>
      <vt:variant>
        <vt:i4>1</vt:i4>
      </vt:variant>
      <vt:variant>
        <vt:lpstr>Slide Titles</vt:lpstr>
      </vt:variant>
      <vt:variant>
        <vt:i4>88</vt:i4>
      </vt:variant>
    </vt:vector>
  </HeadingPairs>
  <TitlesOfParts>
    <vt:vector size="134" baseType="lpstr">
      <vt:lpstr>OHSU_pres_template_white (2)</vt:lpstr>
      <vt:lpstr>Office Theme</vt:lpstr>
      <vt:lpstr>UD template</vt:lpstr>
      <vt:lpstr>1_UD template</vt:lpstr>
      <vt:lpstr>2_UD template</vt:lpstr>
      <vt:lpstr>3_UD template</vt:lpstr>
      <vt:lpstr>4_UD template</vt:lpstr>
      <vt:lpstr>5_UD template</vt:lpstr>
      <vt:lpstr>6_UD template</vt:lpstr>
      <vt:lpstr>7_UD template</vt:lpstr>
      <vt:lpstr>8_UD template</vt:lpstr>
      <vt:lpstr>9_UD template</vt:lpstr>
      <vt:lpstr>10_UD template</vt:lpstr>
      <vt:lpstr>11_UD template</vt:lpstr>
      <vt:lpstr>12_UD template</vt:lpstr>
      <vt:lpstr>13_UD template</vt:lpstr>
      <vt:lpstr>CDC_OD_PPT_light([1]</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Acrobat Document</vt:lpstr>
      <vt:lpstr>PowerPoint Presentation</vt:lpstr>
      <vt:lpstr>Low Cost/No Cost Solutions for Health Activities in Your University Center for Excellence in Developmental Disabilities (UCEDD)  Surveillance Tools </vt:lpstr>
      <vt:lpstr>Data? Who Needs Data? </vt:lpstr>
      <vt:lpstr>Where Do We Begin to Look? </vt:lpstr>
      <vt:lpstr>How is Disability Defined Using Census Data? </vt:lpstr>
      <vt:lpstr>Question:  Can We Break These Down to State, County, Local or Census Tract Level?</vt:lpstr>
      <vt:lpstr>So Why Not Just Use Census Data? </vt:lpstr>
      <vt:lpstr>Other Federal Surveys Identifying People with Disabilities http://aspe.hhs.gov/daltcp/reports/2011/DDNatlSur.pdf</vt:lpstr>
      <vt:lpstr>One Way to Use Survey Data for Decision Support</vt:lpstr>
      <vt:lpstr>What is the Disability and Health Data System (DHDS)? </vt:lpstr>
      <vt:lpstr>Examples of Questions That Can Be Answered Using DHDS…</vt:lpstr>
      <vt:lpstr>What Data are in DHDS? </vt:lpstr>
      <vt:lpstr>What Health Data are in DHDS? </vt:lpstr>
      <vt:lpstr>How to View Data in DHDS ? </vt:lpstr>
      <vt:lpstr>DHDS Maps</vt:lpstr>
      <vt:lpstr>DHDS Maps</vt:lpstr>
      <vt:lpstr>DHDS Data Tables</vt:lpstr>
      <vt:lpstr>DHDS State Profiles</vt:lpstr>
      <vt:lpstr>DHDS Demo http://dhds.cdc.gov/</vt:lpstr>
      <vt:lpstr>Quick Steps to View Your State DHDS Health Overview</vt:lpstr>
      <vt:lpstr>What About Kids? </vt:lpstr>
      <vt:lpstr>Prevalence and More at State Level</vt:lpstr>
      <vt:lpstr>How Can I Get Low Cost Data at the Community Level Targeting People with I/DD and Other Disabilities?</vt:lpstr>
      <vt:lpstr>How to Best Assess Community  Concerns Related to Health Equity for People with Disabilities? Developing a Concerns Inventory http://ctb.ku.edu/en/tablecontents/section_1045.htm</vt:lpstr>
      <vt:lpstr>Recap</vt:lpstr>
      <vt:lpstr>PowerPoint Presentation</vt:lpstr>
      <vt:lpstr>Using Smart Technologies to Create Low-Cost Participatory Research Strategies for Improved Health Literacy and Health Promotion for People with Intellectual and Developmental Disabilities </vt:lpstr>
      <vt:lpstr>Tele-Health: Existing and Emerging Technology Platforms</vt:lpstr>
      <vt:lpstr>PowerPoint Presentation</vt:lpstr>
      <vt:lpstr>PowerPoint Presentation</vt:lpstr>
      <vt:lpstr>PowerPoint Presentation</vt:lpstr>
      <vt:lpstr>Type 2 Diabetes and People with I/DD</vt:lpstr>
      <vt:lpstr> Health Literacy</vt:lpstr>
      <vt:lpstr>Premature Deaths of People with Learning Disabilities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Improving Oral Health</vt:lpstr>
      <vt:lpstr>PowerPoint Presentation</vt:lpstr>
      <vt:lpstr>PowerPoint Presentation</vt:lpstr>
      <vt:lpstr>PowerPoint Presentation</vt:lpstr>
      <vt:lpstr>PowerPoint Presentation</vt:lpstr>
      <vt:lpstr>PowerPoint Presentation</vt:lpstr>
      <vt:lpstr>Access to Cloud-Based Data</vt:lpstr>
      <vt:lpstr>Survey Response Summary </vt:lpstr>
      <vt:lpstr>Survey Response Detail</vt:lpstr>
      <vt:lpstr>Individual Responses</vt:lpstr>
      <vt:lpstr> Future Projects</vt:lpstr>
      <vt:lpstr>  </vt:lpstr>
      <vt:lpstr>Funding &amp;  Acknowledgments </vt:lpstr>
      <vt:lpstr>Overview</vt:lpstr>
      <vt:lpstr>Oregon Context: Population Density/Rural &amp; Frontier status</vt:lpstr>
      <vt:lpstr>Example partners for our health &amp;  healthy lifestyles activities</vt:lpstr>
      <vt:lpstr>Example of our breast health/health  care accessibility activities</vt:lpstr>
      <vt:lpstr>Oregon breast health &amp; health care  accessibility activities</vt:lpstr>
      <vt:lpstr>Oregon Aging &amp; Persons with Disability program opportunities</vt:lpstr>
      <vt:lpstr>Oregon Chronic Disease  (Health Promotion) </vt:lpstr>
      <vt:lpstr>Affordable Care Act Opportunities: Oregon example</vt:lpstr>
      <vt:lpstr>Health Promotion Activity: Tobacco  Cessation </vt:lpstr>
      <vt:lpstr>OODH health promotion materials</vt:lpstr>
      <vt:lpstr>OODH materials demonstrating inclusion </vt:lpstr>
      <vt:lpstr>OODH materials demonstrating inclusion </vt:lpstr>
      <vt:lpstr>Regional ADA Centers can help</vt:lpstr>
      <vt:lpstr>Final thought about free &amp; low-cost programs  for health &amp; health activities</vt:lpstr>
      <vt:lpstr>Contacts</vt:lpstr>
      <vt:lpstr>Other resources to promote inclusion</vt:lpstr>
      <vt:lpstr>Clinician/Healthcare Training Resources</vt:lpstr>
      <vt:lpstr>Promoting Accessible, Inclusive Fitness and Outdoor Recreation  Partnerships and No-cost/Low-cost Strategies </vt:lpstr>
      <vt:lpstr>Background</vt:lpstr>
      <vt:lpstr>Strategic Partnerships &amp; Technical Assistance </vt:lpstr>
      <vt:lpstr>PowerPoint Presentation</vt:lpstr>
      <vt:lpstr>YMCA of Delaware</vt:lpstr>
      <vt:lpstr>YMCA of Delaware</vt:lpstr>
      <vt:lpstr>YMCA of Delaware</vt:lpstr>
      <vt:lpstr>YMCA of Delaware</vt:lpstr>
      <vt:lpstr>Delaware State Parks</vt:lpstr>
      <vt:lpstr>Delaware State Parks</vt:lpstr>
      <vt:lpstr>Delaware State Parks</vt:lpstr>
      <vt:lpstr>Delaware State Parks</vt:lpstr>
      <vt:lpstr>Delaware State Parks</vt:lpstr>
      <vt:lpstr>PowerPoint Presentation</vt:lpstr>
      <vt:lpstr>PowerPoint Presentation</vt:lpstr>
    </vt:vector>
  </TitlesOfParts>
  <Company>OHSU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ITG</dc:creator>
  <cp:lastModifiedBy>CCHMC</cp:lastModifiedBy>
  <cp:revision>135</cp:revision>
  <dcterms:created xsi:type="dcterms:W3CDTF">2012-01-31T18:13:59Z</dcterms:created>
  <dcterms:modified xsi:type="dcterms:W3CDTF">2013-11-19T19:54:51Z</dcterms:modified>
</cp:coreProperties>
</file>